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75" r:id="rId3"/>
    <p:sldId id="276" r:id="rId4"/>
    <p:sldId id="277" r:id="rId5"/>
    <p:sldId id="308" r:id="rId6"/>
    <p:sldId id="279" r:id="rId7"/>
    <p:sldId id="280" r:id="rId8"/>
    <p:sldId id="281" r:id="rId9"/>
    <p:sldId id="282" r:id="rId10"/>
    <p:sldId id="284" r:id="rId11"/>
    <p:sldId id="285" r:id="rId12"/>
    <p:sldId id="286" r:id="rId13"/>
    <p:sldId id="287" r:id="rId14"/>
    <p:sldId id="288" r:id="rId15"/>
    <p:sldId id="289" r:id="rId16"/>
    <p:sldId id="290" r:id="rId17"/>
    <p:sldId id="372" r:id="rId18"/>
    <p:sldId id="373" r:id="rId19"/>
    <p:sldId id="377" r:id="rId20"/>
    <p:sldId id="375" r:id="rId21"/>
    <p:sldId id="291" r:id="rId22"/>
    <p:sldId id="293" r:id="rId23"/>
    <p:sldId id="294" r:id="rId24"/>
    <p:sldId id="343" r:id="rId25"/>
    <p:sldId id="299" r:id="rId27"/>
    <p:sldId id="303" r:id="rId28"/>
    <p:sldId id="304" r:id="rId29"/>
    <p:sldId id="379" r:id="rId30"/>
    <p:sldId id="380" r:id="rId31"/>
    <p:sldId id="381" r:id="rId32"/>
    <p:sldId id="382" r:id="rId33"/>
    <p:sldId id="383" r:id="rId34"/>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8"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D7A8"/>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997" autoAdjust="0"/>
    <p:restoredTop sz="94660"/>
  </p:normalViewPr>
  <p:slideViewPr>
    <p:cSldViewPr snapToGrid="0" showGuides="1">
      <p:cViewPr varScale="1">
        <p:scale>
          <a:sx n="114" d="100"/>
          <a:sy n="114" d="100"/>
        </p:scale>
        <p:origin x="-1338" y="-96"/>
      </p:cViewPr>
      <p:guideLst>
        <p:guide orient="horz" pos="2118"/>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gs" Target="tags/tag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defRPr>
            </a:lvl1pPr>
          </a:lstStyle>
          <a:p>
            <a:fld id="{34971238-5A2C-442D-9850-042CEE19E2A8}"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defRPr>
            </a:lvl1pPr>
          </a:lstStyle>
          <a:p>
            <a:fld id="{C048B420-AED3-4F43-923D-273F9D9B5A9C}"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Arial Narrow" panose="020B0606020202030204" pitchFamily="34" charset="0"/>
                <a:cs typeface="Arial Narrow" panose="020B0606020202030204" pitchFamily="34" charset="0"/>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Arial Narrow" panose="020B0606020202030204" pitchFamily="34" charset="0"/>
                <a:cs typeface="Arial Narrow" panose="020B0606020202030204" pitchFamily="34" charset="0"/>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Arial Narrow" panose="020B0606020202030204" pitchFamily="34" charset="0"/>
                <a:cs typeface="Arial Narrow" panose="020B0606020202030204" pitchFamily="34" charset="0"/>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Arial Narrow" panose="020B0606020202030204" pitchFamily="34" charset="0"/>
                <a:cs typeface="Arial Narrow" panose="020B0606020202030204" pitchFamily="34" charset="0"/>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思源黑体 CN Bold" panose="020B0800000000000000" pitchFamily="34" charset="-122"/>
              </a:defRPr>
            </a:lvl1pPr>
          </a:lstStyle>
          <a:p>
            <a:fld id="{7F4DE8F2-CC2C-490D-8FF9-51C27817FA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思源黑体 CN Bold" panose="020B08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思源黑体 CN Bold" panose="020B0800000000000000" pitchFamily="34" charset="-122"/>
              </a:defRPr>
            </a:lvl1pPr>
          </a:lstStyle>
          <a:p>
            <a:fld id="{051ED7BF-BED3-43F7-88DC-25C08D4760F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Bold" panose="020B08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思源黑体 CN Bold" panose="020B08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思源黑体 CN Bold" panose="020B08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Bold" panose="020B08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Bold" panose="020B08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Bold" panose="020B08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形状 26"/>
          <p:cNvSpPr/>
          <p:nvPr/>
        </p:nvSpPr>
        <p:spPr>
          <a:xfrm flipH="1">
            <a:off x="-1" y="5257800"/>
            <a:ext cx="12191999" cy="1600158"/>
          </a:xfrm>
          <a:custGeom>
            <a:avLst/>
            <a:gdLst>
              <a:gd name="connsiteX0" fmla="*/ 10954484 w 12191999"/>
              <a:gd name="connsiteY0" fmla="*/ 1307 h 4495871"/>
              <a:gd name="connsiteX1" fmla="*/ 5093401 w 12191999"/>
              <a:gd name="connsiteY1" fmla="*/ 2335798 h 4495871"/>
              <a:gd name="connsiteX2" fmla="*/ 0 w 12191999"/>
              <a:gd name="connsiteY2" fmla="*/ 1190564 h 4495871"/>
              <a:gd name="connsiteX3" fmla="*/ 0 w 12191999"/>
              <a:gd name="connsiteY3" fmla="*/ 3320802 h 4495871"/>
              <a:gd name="connsiteX4" fmla="*/ 0 w 12191999"/>
              <a:gd name="connsiteY4" fmla="*/ 3451377 h 4495871"/>
              <a:gd name="connsiteX5" fmla="*/ 0 w 12191999"/>
              <a:gd name="connsiteY5" fmla="*/ 4481856 h 4495871"/>
              <a:gd name="connsiteX6" fmla="*/ 12191999 w 12191999"/>
              <a:gd name="connsiteY6" fmla="*/ 4495871 h 4495871"/>
              <a:gd name="connsiteX7" fmla="*/ 12191999 w 12191999"/>
              <a:gd name="connsiteY7" fmla="*/ 239580 h 4495871"/>
              <a:gd name="connsiteX8" fmla="*/ 11885276 w 12191999"/>
              <a:gd name="connsiteY8" fmla="*/ 141051 h 4495871"/>
              <a:gd name="connsiteX9" fmla="*/ 10954484 w 12191999"/>
              <a:gd name="connsiteY9" fmla="*/ 1307 h 449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4495871">
                <a:moveTo>
                  <a:pt x="10954484" y="1307"/>
                </a:moveTo>
                <a:cubicBezTo>
                  <a:pt x="8735282" y="-56463"/>
                  <a:pt x="6909753" y="1817698"/>
                  <a:pt x="5093401" y="2335798"/>
                </a:cubicBezTo>
                <a:cubicBezTo>
                  <a:pt x="1694159" y="3304798"/>
                  <a:pt x="0" y="1190564"/>
                  <a:pt x="0" y="1190564"/>
                </a:cubicBezTo>
                <a:lnTo>
                  <a:pt x="0" y="3320802"/>
                </a:lnTo>
                <a:lnTo>
                  <a:pt x="0" y="3451377"/>
                </a:lnTo>
                <a:lnTo>
                  <a:pt x="0" y="4481856"/>
                </a:lnTo>
                <a:lnTo>
                  <a:pt x="12191999" y="4495871"/>
                </a:lnTo>
                <a:lnTo>
                  <a:pt x="12191999" y="239580"/>
                </a:lnTo>
                <a:lnTo>
                  <a:pt x="11885276" y="141051"/>
                </a:lnTo>
                <a:cubicBezTo>
                  <a:pt x="11567042" y="52987"/>
                  <a:pt x="11257103" y="9185"/>
                  <a:pt x="10954484" y="1307"/>
                </a:cubicBezTo>
                <a:close/>
              </a:path>
            </a:pathLst>
          </a:custGeom>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ln w="12700">
            <a:miter lim="400000"/>
          </a:ln>
        </p:spPr>
        <p:txBody>
          <a:bodyPr wrap="square" lIns="0" tIns="0" rIns="0" bIns="0" anchor="ctr">
            <a:noAutofit/>
          </a:bodyPr>
          <a:lstStyle/>
          <a:p>
            <a:pPr lvl="0"/>
            <a:endParaRPr dirty="0">
              <a:ea typeface="思源黑体 CN Bold" panose="020B0800000000000000" pitchFamily="34" charset="-122"/>
            </a:endParaRPr>
          </a:p>
        </p:txBody>
      </p:sp>
      <p:sp>
        <p:nvSpPr>
          <p:cNvPr id="182" name="原创设计师QQ69613753    _7"/>
          <p:cNvSpPr/>
          <p:nvPr/>
        </p:nvSpPr>
        <p:spPr>
          <a:xfrm>
            <a:off x="1027318" y="5125702"/>
            <a:ext cx="889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dirty="0">
              <a:ea typeface="思源黑体 CN Bold" panose="020B0800000000000000" pitchFamily="34" charset="-122"/>
            </a:endParaRPr>
          </a:p>
        </p:txBody>
      </p:sp>
      <p:sp>
        <p:nvSpPr>
          <p:cNvPr id="84" name="文本框 83"/>
          <p:cNvSpPr txBox="1"/>
          <p:nvPr/>
        </p:nvSpPr>
        <p:spPr>
          <a:xfrm>
            <a:off x="1027430" y="800735"/>
            <a:ext cx="9840595" cy="1506855"/>
          </a:xfrm>
          <a:prstGeom prst="rect">
            <a:avLst/>
          </a:prstGeom>
          <a:solidFill>
            <a:schemeClr val="bg2"/>
          </a:solidFill>
        </p:spPr>
        <p:txBody>
          <a:bodyPr wrap="square" rtlCol="0">
            <a:noAutofit/>
            <a:scene3d>
              <a:camera prst="orthographicFront"/>
              <a:lightRig rig="threePt" dir="t"/>
            </a:scene3d>
          </a:bodyPr>
          <a:lstStyle/>
          <a:p>
            <a:pPr algn="dist"/>
            <a:r>
              <a:rPr lang="en-US" altLang="zh-CN" sz="4000" dirty="0">
                <a:solidFill>
                  <a:schemeClr val="tx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rPr>
              <a:t>Shanghai Qipang Industrial Co., Ltd</a:t>
            </a:r>
            <a:endParaRPr lang="en-US" altLang="zh-CN" sz="4000" dirty="0">
              <a:solidFill>
                <a:schemeClr val="tx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endParaRPr>
          </a:p>
        </p:txBody>
      </p:sp>
      <p:sp>
        <p:nvSpPr>
          <p:cNvPr id="28"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pic>
        <p:nvPicPr>
          <p:cNvPr id="214" name="图形 213" descr="集体讨论"/>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891947" y="6449579"/>
            <a:ext cx="258364" cy="258364"/>
          </a:xfrm>
          <a:prstGeom prst="rect">
            <a:avLst/>
          </a:prstGeom>
        </p:spPr>
      </p:pic>
      <p:cxnSp>
        <p:nvCxnSpPr>
          <p:cNvPr id="25" name="直接连接符 24"/>
          <p:cNvCxnSpPr/>
          <p:nvPr/>
        </p:nvCxnSpPr>
        <p:spPr>
          <a:xfrm flipV="1">
            <a:off x="1312333" y="2307679"/>
            <a:ext cx="900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127375" y="3068320"/>
            <a:ext cx="4979670" cy="1942465"/>
          </a:xfrm>
          <a:prstGeom prst="rect">
            <a:avLst/>
          </a:prstGeom>
          <a:noFill/>
        </p:spPr>
        <p:txBody>
          <a:bodyPr wrap="square" rtlCol="0">
            <a:noAutofit/>
          </a:bodyPr>
          <a:p>
            <a:pPr algn="ctr"/>
            <a:r>
              <a:rPr lang="en-US" altLang="zh-CN" sz="4000"/>
              <a:t>Pay off machine</a:t>
            </a:r>
            <a:endParaRPr lang="en-US" altLang="zh-CN" sz="4000"/>
          </a:p>
        </p:txBody>
      </p:sp>
      <p:sp>
        <p:nvSpPr>
          <p:cNvPr id="8" name="文本框 3"/>
          <p:cNvSpPr txBox="1"/>
          <p:nvPr/>
        </p:nvSpPr>
        <p:spPr>
          <a:xfrm>
            <a:off x="614045" y="3936365"/>
            <a:ext cx="10005695" cy="1102995"/>
          </a:xfrm>
          <a:prstGeom prst="rect">
            <a:avLst/>
          </a:prstGeom>
          <a:noFill/>
        </p:spPr>
        <p:txBody>
          <a:bodyPr wrap="square" rtlCol="0">
            <a:noAutofit/>
          </a:bodyPr>
          <a:p>
            <a:r>
              <a:rPr lang="en-US" altLang="zh-CN" sz="2800" dirty="0" smtClean="0"/>
              <a:t>Applications:</a:t>
            </a:r>
            <a:endParaRPr lang="en-US" altLang="zh-CN" sz="2800" dirty="0" smtClean="0"/>
          </a:p>
          <a:p>
            <a:r>
              <a:rPr lang="en-US" altLang="zh-CN" sz="2800" dirty="0" smtClean="0"/>
              <a:t>For use in fully automatic terminal crimping machines, computerized wire cutting machines, and soldering machines.</a:t>
            </a:r>
            <a:r>
              <a:rPr lang="zh-CN" altLang="en-US" sz="2800" dirty="0" smtClean="0"/>
              <a:t> </a:t>
            </a:r>
            <a:endParaRPr lang="zh-CN" altLang="en-US" sz="2800" dirty="0"/>
          </a:p>
        </p:txBody>
      </p:sp>
    </p:spTree>
  </p:cSld>
  <p:clrMapOvr>
    <a:masterClrMapping/>
  </p:clrMapOvr>
  <p:transition spd="slow" advClick="0" advTm="1000">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wipe(left)">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7563" y="407070"/>
            <a:ext cx="11123801" cy="1044225"/>
          </a:xfrm>
        </p:spPr>
        <p:txBody>
          <a:bodyPr>
            <a:normAutofit/>
          </a:bodyPr>
          <a:lstStyle/>
          <a:p>
            <a:r>
              <a:rPr lang="zh-CN" altLang="en-US" dirty="0" smtClean="0"/>
              <a:t>                   </a:t>
            </a:r>
            <a:r>
              <a:rPr lang="en-US" altLang="zh-CN" sz="3200" dirty="0"/>
              <a:t>Series 9: Five-axis </a:t>
            </a:r>
            <a:endParaRPr lang="en-US" altLang="zh-CN" sz="3200" dirty="0"/>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12" name="矩形 11"/>
          <p:cNvSpPr/>
          <p:nvPr/>
        </p:nvSpPr>
        <p:spPr>
          <a:xfrm>
            <a:off x="495935" y="1825625"/>
            <a:ext cx="4872355" cy="3784600"/>
          </a:xfrm>
          <a:prstGeom prst="rect">
            <a:avLst/>
          </a:prstGeom>
        </p:spPr>
        <p:txBody>
          <a:bodyPr wrap="square">
            <a:spAutoFit/>
          </a:bodyPr>
          <a:p>
            <a:r>
              <a:rPr lang="en-US" altLang="zh-CN" sz="1500" dirty="0"/>
              <a:t>Model: QP-9</a:t>
            </a:r>
            <a:endParaRPr lang="en-US" altLang="zh-CN" sz="1500" dirty="0"/>
          </a:p>
          <a:p>
            <a:r>
              <a:rPr lang="en-US" altLang="zh-CN" sz="1500" dirty="0"/>
              <a:t>Motor: 120W, 5 motors</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6.0mm or less</a:t>
            </a:r>
            <a:endParaRPr lang="en-US" altLang="zh-CN" sz="1500" dirty="0">
              <a:solidFill>
                <a:srgbClr val="FF0000"/>
              </a:solidFill>
            </a:endParaRPr>
          </a:p>
          <a:p>
            <a:r>
              <a:rPr lang="en-US" altLang="zh-CN" sz="1500" dirty="0">
                <a:solidFill>
                  <a:srgbClr val="FF0000"/>
                </a:solidFill>
              </a:rPr>
              <a:t>Load Capacity: 15KG</a:t>
            </a:r>
            <a:endParaRPr lang="en-US" altLang="zh-CN" sz="1500" dirty="0">
              <a:solidFill>
                <a:srgbClr val="FF0000"/>
              </a:solidFill>
            </a:endParaRPr>
          </a:p>
          <a:p>
            <a:r>
              <a:rPr lang="en-US" altLang="zh-CN" sz="1500" dirty="0"/>
              <a:t>Speed: Maximum 2m/s</a:t>
            </a:r>
            <a:endParaRPr lang="en-US" altLang="zh-CN" sz="1500" dirty="0"/>
          </a:p>
          <a:p>
            <a:r>
              <a:rPr lang="en-US" altLang="zh-CN" sz="1500" dirty="0"/>
              <a:t>Speed ​​Gears: 10, automatic sensing with independent brake.</a:t>
            </a:r>
            <a:endParaRPr lang="en-US" altLang="zh-CN" sz="1500" dirty="0"/>
          </a:p>
          <a:p>
            <a:r>
              <a:rPr lang="en-US" altLang="zh-CN" sz="1500" dirty="0"/>
              <a:t>Cable Width: Customizable.</a:t>
            </a:r>
            <a:endParaRPr lang="en-US" altLang="zh-CN" sz="1500" dirty="0"/>
          </a:p>
          <a:p>
            <a:r>
              <a:rPr lang="en-US" altLang="zh-CN" sz="1500" dirty="0">
                <a:solidFill>
                  <a:srgbClr val="FF0000"/>
                </a:solidFill>
              </a:rPr>
              <a:t>Spool Diameter: Maximum 400mm</a:t>
            </a:r>
            <a:endParaRPr lang="en-US" altLang="zh-CN" sz="1500" dirty="0">
              <a:solidFill>
                <a:srgbClr val="FF0000"/>
              </a:solidFill>
            </a:endParaRPr>
          </a:p>
          <a:p>
            <a:r>
              <a:rPr lang="en-US" altLang="zh-CN" sz="1500" dirty="0">
                <a:solidFill>
                  <a:srgbClr val="FF0000"/>
                </a:solidFill>
              </a:rPr>
              <a:t>Spool Width: 200mm or less</a:t>
            </a:r>
            <a:endParaRPr lang="en-US" altLang="zh-CN" sz="1500" dirty="0">
              <a:solidFill>
                <a:srgbClr val="FF0000"/>
              </a:solidFill>
            </a:endParaRPr>
          </a:p>
          <a:p>
            <a:r>
              <a:rPr lang="en-US" altLang="zh-CN" sz="1500" dirty="0">
                <a:solidFill>
                  <a:srgbClr val="FF0000"/>
                </a:solidFill>
              </a:rPr>
              <a:t>Spool Inner Diameter: 120mm-300mm</a:t>
            </a:r>
            <a:endParaRPr lang="en-US" altLang="zh-CN" sz="1500" dirty="0">
              <a:solidFill>
                <a:srgbClr val="FF0000"/>
              </a:solidFill>
            </a:endParaRPr>
          </a:p>
          <a:p>
            <a:r>
              <a:rPr lang="en-US" altLang="zh-CN" sz="1500" dirty="0"/>
              <a:t>Cable Storage Length: Approximately 3.5m with pulley</a:t>
            </a:r>
            <a:endParaRPr lang="en-US" altLang="zh-CN" sz="1500" dirty="0"/>
          </a:p>
          <a:p>
            <a:r>
              <a:rPr lang="en-US" altLang="zh-CN" sz="1500" dirty="0"/>
              <a:t>Dimensions: 990*860*1050mm</a:t>
            </a:r>
            <a:endParaRPr lang="en-US" altLang="zh-CN" sz="1500" dirty="0"/>
          </a:p>
          <a:p>
            <a:r>
              <a:rPr lang="en-US" altLang="zh-CN" sz="1500" dirty="0"/>
              <a:t>Function: Can be used simultaneously for cable feeding or as a standalone cable feeder.</a:t>
            </a:r>
            <a:endParaRPr lang="en-US" altLang="zh-CN" sz="1500" dirty="0"/>
          </a:p>
        </p:txBody>
      </p:sp>
      <p:pic>
        <p:nvPicPr>
          <p:cNvPr id="83973" name="图片 1"/>
          <p:cNvPicPr>
            <a:picLocks noChangeAspect="1"/>
          </p:cNvPicPr>
          <p:nvPr/>
        </p:nvPicPr>
        <p:blipFill>
          <a:blip r:embed="rId1"/>
          <a:srcRect l="1434" r="2384"/>
          <a:stretch>
            <a:fillRect/>
          </a:stretch>
        </p:blipFill>
        <p:spPr>
          <a:xfrm>
            <a:off x="6744335" y="1539875"/>
            <a:ext cx="3702685" cy="4030980"/>
          </a:xfrm>
          <a:prstGeom prst="rect">
            <a:avLst/>
          </a:prstGeom>
          <a:noFill/>
          <a:ln w="9525">
            <a:noFill/>
          </a:ln>
        </p:spPr>
      </p:pic>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1690" y="542925"/>
            <a:ext cx="9002395" cy="607695"/>
          </a:xfrm>
        </p:spPr>
        <p:txBody>
          <a:bodyPr>
            <a:normAutofit fontScale="90000"/>
          </a:bodyPr>
          <a:lstStyle/>
          <a:p>
            <a:r>
              <a:rPr lang="zh-CN" altLang="en-US" dirty="0" smtClean="0"/>
              <a:t>                   </a:t>
            </a:r>
            <a:r>
              <a:rPr lang="en-US" altLang="zh-CN" sz="3555" dirty="0" smtClean="0"/>
              <a:t>Series 10: Six-axis </a:t>
            </a:r>
            <a:endParaRPr lang="en-US" altLang="zh-CN" sz="3555" dirty="0" smtClean="0"/>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9" name="矩形 8"/>
          <p:cNvSpPr/>
          <p:nvPr/>
        </p:nvSpPr>
        <p:spPr>
          <a:xfrm>
            <a:off x="495935" y="1825625"/>
            <a:ext cx="4872355" cy="3784600"/>
          </a:xfrm>
          <a:prstGeom prst="rect">
            <a:avLst/>
          </a:prstGeom>
        </p:spPr>
        <p:txBody>
          <a:bodyPr wrap="square">
            <a:spAutoFit/>
          </a:bodyPr>
          <a:p>
            <a:r>
              <a:rPr lang="en-US" altLang="zh-CN" sz="1500" dirty="0"/>
              <a:t>Model: QP-10</a:t>
            </a:r>
            <a:endParaRPr lang="en-US" altLang="zh-CN" sz="1500" dirty="0"/>
          </a:p>
          <a:p>
            <a:r>
              <a:rPr lang="en-US" altLang="zh-CN" sz="1500" dirty="0"/>
              <a:t>Motor: 120W, 6 motors</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6.0mm or less</a:t>
            </a:r>
            <a:endParaRPr lang="en-US" altLang="zh-CN" sz="1500" dirty="0">
              <a:solidFill>
                <a:srgbClr val="FF0000"/>
              </a:solidFill>
            </a:endParaRPr>
          </a:p>
          <a:p>
            <a:r>
              <a:rPr lang="en-US" altLang="zh-CN" sz="1500" dirty="0">
                <a:solidFill>
                  <a:srgbClr val="FF0000"/>
                </a:solidFill>
              </a:rPr>
              <a:t>Load Capacity: 15KG</a:t>
            </a:r>
            <a:endParaRPr lang="en-US" altLang="zh-CN" sz="1500" dirty="0">
              <a:solidFill>
                <a:srgbClr val="FF0000"/>
              </a:solidFill>
            </a:endParaRPr>
          </a:p>
          <a:p>
            <a:r>
              <a:rPr lang="en-US" altLang="zh-CN" sz="1500" dirty="0"/>
              <a:t>Speed: Maximum 2m/s</a:t>
            </a:r>
            <a:endParaRPr lang="en-US" altLang="zh-CN" sz="1500" dirty="0"/>
          </a:p>
          <a:p>
            <a:r>
              <a:rPr lang="en-US" altLang="zh-CN" sz="1500" dirty="0"/>
              <a:t>Speed ​​Gears: 10, automatic sensing with independent brake.</a:t>
            </a:r>
            <a:endParaRPr lang="en-US" altLang="zh-CN" sz="1500" dirty="0"/>
          </a:p>
          <a:p>
            <a:r>
              <a:rPr lang="en-US" altLang="zh-CN" sz="1500" dirty="0"/>
              <a:t>Cable Width: Customizable.</a:t>
            </a:r>
            <a:endParaRPr lang="en-US" altLang="zh-CN" sz="1500" dirty="0"/>
          </a:p>
          <a:p>
            <a:r>
              <a:rPr lang="en-US" altLang="zh-CN" sz="1500" dirty="0">
                <a:solidFill>
                  <a:srgbClr val="FF0000"/>
                </a:solidFill>
              </a:rPr>
              <a:t>Spool Diameter: Maximum 400mm</a:t>
            </a:r>
            <a:endParaRPr lang="en-US" altLang="zh-CN" sz="1500" dirty="0">
              <a:solidFill>
                <a:srgbClr val="FF0000"/>
              </a:solidFill>
            </a:endParaRPr>
          </a:p>
          <a:p>
            <a:r>
              <a:rPr lang="en-US" altLang="zh-CN" sz="1500" dirty="0">
                <a:solidFill>
                  <a:srgbClr val="FF0000"/>
                </a:solidFill>
              </a:rPr>
              <a:t>Spool Width: 200mm or less</a:t>
            </a:r>
            <a:endParaRPr lang="en-US" altLang="zh-CN" sz="1500" dirty="0">
              <a:solidFill>
                <a:srgbClr val="FF0000"/>
              </a:solidFill>
            </a:endParaRPr>
          </a:p>
          <a:p>
            <a:r>
              <a:rPr lang="en-US" altLang="zh-CN" sz="1500" dirty="0">
                <a:solidFill>
                  <a:srgbClr val="FF0000"/>
                </a:solidFill>
              </a:rPr>
              <a:t>Spool Inner Diameter: 120mm-300mm</a:t>
            </a:r>
            <a:endParaRPr lang="en-US" altLang="zh-CN" sz="1500" dirty="0">
              <a:solidFill>
                <a:srgbClr val="FF0000"/>
              </a:solidFill>
            </a:endParaRPr>
          </a:p>
          <a:p>
            <a:r>
              <a:rPr lang="en-US" altLang="zh-CN" sz="1500" dirty="0"/>
              <a:t>Cable Storage Length: Approximately 3.5m with pulley</a:t>
            </a:r>
            <a:endParaRPr lang="en-US" altLang="zh-CN" sz="1500" dirty="0"/>
          </a:p>
          <a:p>
            <a:r>
              <a:rPr lang="en-US" altLang="zh-CN" sz="1500" dirty="0"/>
              <a:t>Dimensions: 990*860*1050mm</a:t>
            </a:r>
            <a:endParaRPr lang="en-US" altLang="zh-CN" sz="1500" dirty="0"/>
          </a:p>
          <a:p>
            <a:r>
              <a:rPr lang="en-US" altLang="zh-CN" sz="1500" dirty="0"/>
              <a:t>Function: Can be used simultaneously for cable feeding or as a standalone cable feeder.</a:t>
            </a:r>
            <a:endParaRPr lang="en-US" altLang="zh-CN" sz="1500" dirty="0"/>
          </a:p>
        </p:txBody>
      </p:sp>
      <p:pic>
        <p:nvPicPr>
          <p:cNvPr id="13" name="Picture 1"/>
          <p:cNvPicPr>
            <a:picLocks noChangeAspect="1" noChangeArrowheads="1"/>
          </p:cNvPicPr>
          <p:nvPr/>
        </p:nvPicPr>
        <p:blipFill>
          <a:blip r:embed="rId1" cstate="print"/>
          <a:srcRect l="11193" t="13880" r="14107" b="8321"/>
          <a:stretch>
            <a:fillRect/>
          </a:stretch>
        </p:blipFill>
        <p:spPr>
          <a:xfrm>
            <a:off x="7251700" y="1350010"/>
            <a:ext cx="3988435" cy="4675505"/>
          </a:xfrm>
          <a:prstGeom prst="rect">
            <a:avLst/>
          </a:prstGeom>
          <a:noFill/>
          <a:ln w="1">
            <a:noFill/>
            <a:miter lim="800000"/>
            <a:headEnd/>
            <a:tailEnd type="none" w="med" len="med"/>
          </a:ln>
          <a:effectLst/>
        </p:spPr>
      </p:pic>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1042" y="393935"/>
            <a:ext cx="11123801" cy="1044225"/>
          </a:xfrm>
        </p:spPr>
        <p:txBody>
          <a:bodyPr>
            <a:normAutofit/>
          </a:bodyPr>
          <a:lstStyle/>
          <a:p>
            <a:r>
              <a:rPr lang="en-US" altLang="zh-CN" sz="3200" dirty="0"/>
              <a:t>Series 11: Vertical Continuously Variable Speed ​​Cable Paying Machine</a:t>
            </a:r>
            <a:endParaRPr lang="en-US" altLang="zh-CN" sz="3200" dirty="0"/>
          </a:p>
        </p:txBody>
      </p:sp>
      <p:sp>
        <p:nvSpPr>
          <p:cNvPr id="9" name="矩形 8"/>
          <p:cNvSpPr/>
          <p:nvPr/>
        </p:nvSpPr>
        <p:spPr>
          <a:xfrm>
            <a:off x="495935" y="1767205"/>
            <a:ext cx="5753735" cy="4477385"/>
          </a:xfrm>
          <a:prstGeom prst="rect">
            <a:avLst/>
          </a:prstGeom>
        </p:spPr>
        <p:txBody>
          <a:bodyPr wrap="square">
            <a:spAutoFit/>
          </a:bodyPr>
          <a:p>
            <a:r>
              <a:rPr lang="en-US" altLang="zh-CN" sz="1500" dirty="0"/>
              <a:t>Model: QP-11</a:t>
            </a:r>
            <a:endParaRPr lang="en-US" altLang="zh-CN" sz="1500" dirty="0"/>
          </a:p>
          <a:p>
            <a:r>
              <a:rPr lang="en-US" altLang="zh-CN" sz="1500" dirty="0"/>
              <a:t>Motor: 750W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6.0mm or less</a:t>
            </a:r>
            <a:endParaRPr lang="en-US" altLang="zh-CN" sz="1500" dirty="0">
              <a:solidFill>
                <a:srgbClr val="FF0000"/>
              </a:solidFill>
            </a:endParaRPr>
          </a:p>
          <a:p>
            <a:r>
              <a:rPr lang="en-US" altLang="zh-CN" sz="1500" dirty="0">
                <a:solidFill>
                  <a:srgbClr val="FF0000"/>
                </a:solidFill>
              </a:rPr>
              <a:t>Load Capacity: 50KG</a:t>
            </a:r>
            <a:endParaRPr lang="en-US" altLang="zh-CN" sz="1500" dirty="0">
              <a:solidFill>
                <a:srgbClr val="FF0000"/>
              </a:solidFill>
            </a:endParaRPr>
          </a:p>
          <a:p>
            <a:r>
              <a:rPr lang="en-US" altLang="zh-CN" sz="1500" dirty="0"/>
              <a:t>Speed: Maximum 4m/s, stepless speed regulation</a:t>
            </a:r>
            <a:endParaRPr lang="en-US" altLang="zh-CN" sz="1500" dirty="0"/>
          </a:p>
          <a:p>
            <a:r>
              <a:rPr lang="en-US" altLang="zh-CN" sz="1500" dirty="0"/>
              <a:t>Wire Width: Customizable upon request</a:t>
            </a:r>
            <a:endParaRPr lang="en-US" altLang="zh-CN" sz="1500" dirty="0"/>
          </a:p>
          <a:p>
            <a:r>
              <a:rPr lang="en-US" altLang="zh-CN" sz="1500" dirty="0">
                <a:solidFill>
                  <a:srgbClr val="FF0000"/>
                </a:solidFill>
              </a:rPr>
              <a:t>Spool Diameter: Maximum 500mm</a:t>
            </a:r>
            <a:endParaRPr lang="en-US" altLang="zh-CN" sz="1500" dirty="0">
              <a:solidFill>
                <a:srgbClr val="FF0000"/>
              </a:solidFill>
            </a:endParaRPr>
          </a:p>
          <a:p>
            <a:r>
              <a:rPr lang="en-US" altLang="zh-CN" sz="1500" dirty="0">
                <a:solidFill>
                  <a:srgbClr val="FF0000"/>
                </a:solidFill>
              </a:rPr>
              <a:t>Spool Width: Within 300mm</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120-400mm wire</a:t>
            </a:r>
            <a:endParaRPr lang="en-US" altLang="zh-CN" sz="1500" dirty="0">
              <a:solidFill>
                <a:srgbClr val="FF0000"/>
              </a:solidFill>
            </a:endParaRPr>
          </a:p>
          <a:p>
            <a:r>
              <a:rPr lang="en-US" altLang="zh-CN" sz="1500" dirty="0"/>
              <a:t>Wire Storage Length: Approximately 3.5m with pulley</a:t>
            </a:r>
            <a:endParaRPr lang="en-US" altLang="zh-CN" sz="1500" dirty="0"/>
          </a:p>
          <a:p>
            <a:r>
              <a:rPr lang="en-US" altLang="zh-CN" sz="1500" dirty="0"/>
              <a:t>Dimensions: 670*800*1030mm</a:t>
            </a:r>
            <a:endParaRPr lang="en-US" altLang="zh-CN" sz="1500" dirty="0"/>
          </a:p>
          <a:p>
            <a:r>
              <a:rPr lang="en-US" altLang="zh-CN" sz="1500" dirty="0"/>
              <a:t>Functions: Active wire feeding, automatic sensing with brake, uniform speed guide rail, resistance-free operation. Low noise; adjustable pulleys according to wire diameter. Stepless speed regulation at 4m/s, no manual speed adjustment required. Can be connected to an automatic machine for automatic stop with brake and alarm.</a:t>
            </a:r>
            <a:endParaRPr lang="en-US" altLang="zh-CN" sz="1500" dirty="0"/>
          </a:p>
        </p:txBody>
      </p:sp>
      <p:pic>
        <p:nvPicPr>
          <p:cNvPr id="7" name="Picture 1"/>
          <p:cNvPicPr>
            <a:picLocks noChangeAspect="1" noChangeArrowheads="1"/>
          </p:cNvPicPr>
          <p:nvPr/>
        </p:nvPicPr>
        <p:blipFill>
          <a:blip r:embed="rId1" cstate="print"/>
          <a:srcRect l="14231"/>
          <a:stretch>
            <a:fillRect/>
          </a:stretch>
        </p:blipFill>
        <p:spPr>
          <a:xfrm>
            <a:off x="7141845" y="1626870"/>
            <a:ext cx="4263390" cy="4510405"/>
          </a:xfrm>
          <a:prstGeom prst="rect">
            <a:avLst/>
          </a:prstGeom>
          <a:noFill/>
          <a:ln w="1">
            <a:noFill/>
            <a:miter lim="800000"/>
            <a:headEnd/>
            <a:tailEnd type="none" w="med" len="med"/>
          </a:ln>
          <a:effectLst/>
        </p:spPr>
      </p:pic>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6932" y="393935"/>
            <a:ext cx="11123801" cy="1044225"/>
          </a:xfrm>
        </p:spPr>
        <p:txBody>
          <a:bodyPr>
            <a:normAutofit/>
          </a:bodyPr>
          <a:lstStyle/>
          <a:p>
            <a:r>
              <a:rPr lang="en-US" altLang="zh-CN" sz="3200" dirty="0"/>
              <a:t>Series 12: Vertical Continuously Variable Transmission</a:t>
            </a:r>
            <a:endParaRPr lang="en-US" altLang="zh-CN" sz="3200" dirty="0"/>
          </a:p>
        </p:txBody>
      </p:sp>
      <p:sp>
        <p:nvSpPr>
          <p:cNvPr id="9" name="矩形 8"/>
          <p:cNvSpPr/>
          <p:nvPr/>
        </p:nvSpPr>
        <p:spPr>
          <a:xfrm>
            <a:off x="495935" y="1621790"/>
            <a:ext cx="5753735" cy="4477385"/>
          </a:xfrm>
          <a:prstGeom prst="rect">
            <a:avLst/>
          </a:prstGeom>
        </p:spPr>
        <p:txBody>
          <a:bodyPr wrap="square">
            <a:spAutoFit/>
          </a:bodyPr>
          <a:p>
            <a:r>
              <a:rPr lang="en-US" altLang="zh-CN" sz="1500" dirty="0"/>
              <a:t>Model: QP-12</a:t>
            </a:r>
            <a:endParaRPr lang="en-US" altLang="zh-CN" sz="1500" dirty="0"/>
          </a:p>
          <a:p>
            <a:r>
              <a:rPr lang="en-US" altLang="zh-CN" sz="1500" dirty="0"/>
              <a:t>Motor: 750W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6.0mm or less</a:t>
            </a:r>
            <a:endParaRPr lang="en-US" altLang="zh-CN" sz="1500" dirty="0">
              <a:solidFill>
                <a:srgbClr val="FF0000"/>
              </a:solidFill>
            </a:endParaRPr>
          </a:p>
          <a:p>
            <a:r>
              <a:rPr lang="en-US" altLang="zh-CN" sz="1500" dirty="0">
                <a:solidFill>
                  <a:srgbClr val="FF0000"/>
                </a:solidFill>
              </a:rPr>
              <a:t>Load Capacity: 60KG</a:t>
            </a:r>
            <a:endParaRPr lang="en-US" altLang="zh-CN" sz="1500" dirty="0">
              <a:solidFill>
                <a:srgbClr val="FF0000"/>
              </a:solidFill>
            </a:endParaRPr>
          </a:p>
          <a:p>
            <a:r>
              <a:rPr lang="en-US" altLang="zh-CN" sz="1500" dirty="0"/>
              <a:t>Speed: Maximum 4m/s, stepless speed regulation</a:t>
            </a:r>
            <a:endParaRPr lang="en-US" altLang="zh-CN" sz="1500" dirty="0"/>
          </a:p>
          <a:p>
            <a:r>
              <a:rPr lang="en-US" altLang="zh-CN" sz="1500" dirty="0"/>
              <a:t>Wire Width: Customizable upon request</a:t>
            </a:r>
            <a:endParaRPr lang="en-US" altLang="zh-CN" sz="1500" dirty="0"/>
          </a:p>
          <a:p>
            <a:r>
              <a:rPr lang="en-US" altLang="zh-CN" sz="1500" dirty="0"/>
              <a:t>Spool Diameter: Maximum 500mm</a:t>
            </a:r>
            <a:endParaRPr lang="en-US" altLang="zh-CN" sz="1500" dirty="0"/>
          </a:p>
          <a:p>
            <a:r>
              <a:rPr lang="en-US" altLang="zh-CN" sz="1500" dirty="0">
                <a:solidFill>
                  <a:srgbClr val="FF0000"/>
                </a:solidFill>
              </a:rPr>
              <a:t>Spool Width: Within 300mm</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120-400mm wire</a:t>
            </a:r>
            <a:endParaRPr lang="en-US" altLang="zh-CN" sz="1500" dirty="0">
              <a:solidFill>
                <a:srgbClr val="FF0000"/>
              </a:solidFill>
            </a:endParaRPr>
          </a:p>
          <a:p>
            <a:r>
              <a:rPr lang="en-US" altLang="zh-CN" sz="1500" dirty="0"/>
              <a:t>Wire Storage Length: Approximately 3.5m with pulley</a:t>
            </a:r>
            <a:endParaRPr lang="en-US" altLang="zh-CN" sz="1500" dirty="0"/>
          </a:p>
          <a:p>
            <a:r>
              <a:rPr lang="en-US" altLang="zh-CN" sz="1500" dirty="0"/>
              <a:t>Dimensions: 670*800*1030mm</a:t>
            </a:r>
            <a:endParaRPr lang="en-US" altLang="zh-CN" sz="1500" dirty="0"/>
          </a:p>
          <a:p>
            <a:r>
              <a:rPr lang="en-US" altLang="zh-CN" sz="1500" dirty="0"/>
              <a:t>Functions: Active wire feeding, automatic sensing with brake, uniform speed guide rail, resistance-free operation. Low noise; adjustable pulleys according to wire diameter. Stepless speed regulation at 4m/s, no manual speed adjustment required. Can be connected to an automatic machine for automatic stop with brake and alarm.</a:t>
            </a:r>
            <a:endParaRPr lang="en-US" altLang="zh-CN" sz="1500" dirty="0"/>
          </a:p>
        </p:txBody>
      </p:sp>
      <p:pic>
        <p:nvPicPr>
          <p:cNvPr id="15" name="Picture 12"/>
          <p:cNvPicPr>
            <a:picLocks noChangeAspect="1" noChangeArrowheads="1"/>
          </p:cNvPicPr>
          <p:nvPr/>
        </p:nvPicPr>
        <p:blipFill>
          <a:blip r:embed="rId1" cstate="print"/>
          <a:srcRect/>
          <a:stretch>
            <a:fillRect/>
          </a:stretch>
        </p:blipFill>
        <p:spPr>
          <a:xfrm>
            <a:off x="7348220" y="1341120"/>
            <a:ext cx="3836670" cy="4634230"/>
          </a:xfrm>
          <a:prstGeom prst="rect">
            <a:avLst/>
          </a:prstGeom>
          <a:noFill/>
          <a:ln w="1">
            <a:noFill/>
            <a:miter lim="800000"/>
            <a:headEnd/>
            <a:tailEnd type="none" w="med" len="med"/>
          </a:ln>
          <a:effectLst/>
        </p:spPr>
      </p:pic>
    </p:spTree>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6932" y="298685"/>
            <a:ext cx="11123801" cy="1044225"/>
          </a:xfrm>
        </p:spPr>
        <p:txBody>
          <a:bodyPr>
            <a:normAutofit/>
          </a:bodyPr>
          <a:lstStyle/>
          <a:p>
            <a:r>
              <a:rPr lang="zh-CN" altLang="en-US" dirty="0" smtClean="0"/>
              <a:t> </a:t>
            </a:r>
            <a:r>
              <a:rPr lang="en-US" altLang="zh-CN" sz="3200" dirty="0"/>
              <a:t>Series 13: Dual-wire Continuously Variable Transmission</a:t>
            </a:r>
            <a:endParaRPr lang="en-US" altLang="zh-CN" sz="3200" dirty="0"/>
          </a:p>
        </p:txBody>
      </p:sp>
      <p:sp>
        <p:nvSpPr>
          <p:cNvPr id="9" name="矩形 8"/>
          <p:cNvSpPr/>
          <p:nvPr/>
        </p:nvSpPr>
        <p:spPr>
          <a:xfrm>
            <a:off x="495935" y="1652270"/>
            <a:ext cx="5753735" cy="4477385"/>
          </a:xfrm>
          <a:prstGeom prst="rect">
            <a:avLst/>
          </a:prstGeom>
        </p:spPr>
        <p:txBody>
          <a:bodyPr wrap="square">
            <a:spAutoFit/>
          </a:bodyPr>
          <a:p>
            <a:r>
              <a:rPr lang="en-US" altLang="zh-CN" sz="1500" dirty="0"/>
              <a:t>Model: QP-13</a:t>
            </a:r>
            <a:endParaRPr lang="en-US" altLang="zh-CN" sz="1500" dirty="0"/>
          </a:p>
          <a:p>
            <a:r>
              <a:rPr lang="en-US" altLang="zh-CN" sz="1500" dirty="0"/>
              <a:t>Motor: 550W, Dual Motors</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Up to 6.0mm</a:t>
            </a:r>
            <a:endParaRPr lang="en-US" altLang="zh-CN" sz="1500" dirty="0">
              <a:solidFill>
                <a:srgbClr val="FF0000"/>
              </a:solidFill>
            </a:endParaRPr>
          </a:p>
          <a:p>
            <a:r>
              <a:rPr lang="en-US" altLang="zh-CN" sz="1500" dirty="0">
                <a:solidFill>
                  <a:srgbClr val="FF0000"/>
                </a:solidFill>
              </a:rPr>
              <a:t>Load Capacity: 40KG+40KG</a:t>
            </a:r>
            <a:endParaRPr lang="en-US" altLang="zh-CN" sz="1500" dirty="0">
              <a:solidFill>
                <a:srgbClr val="FF0000"/>
              </a:solidFill>
            </a:endParaRPr>
          </a:p>
          <a:p>
            <a:r>
              <a:rPr lang="en-US" altLang="zh-CN" sz="1500" dirty="0"/>
              <a:t>Speed: Maximum 4m/s, Stepless Speed ​​Control</a:t>
            </a:r>
            <a:endParaRPr lang="en-US" altLang="zh-CN" sz="1500" dirty="0"/>
          </a:p>
          <a:p>
            <a:r>
              <a:rPr lang="en-US" altLang="zh-CN" sz="1500" dirty="0"/>
              <a:t>Wire Width: Customizable</a:t>
            </a:r>
            <a:endParaRPr lang="en-US" altLang="zh-CN" sz="1500" dirty="0"/>
          </a:p>
          <a:p>
            <a:r>
              <a:rPr lang="en-US" altLang="zh-CN" sz="1500" dirty="0">
                <a:solidFill>
                  <a:srgbClr val="FF0000"/>
                </a:solidFill>
              </a:rPr>
              <a:t>Spool Diameter: Maximum 500mm</a:t>
            </a:r>
            <a:endParaRPr lang="en-US" altLang="zh-CN" sz="1500" dirty="0">
              <a:solidFill>
                <a:srgbClr val="FF0000"/>
              </a:solidFill>
            </a:endParaRPr>
          </a:p>
          <a:p>
            <a:r>
              <a:rPr lang="en-US" altLang="zh-CN" sz="1500" dirty="0">
                <a:solidFill>
                  <a:srgbClr val="FF0000"/>
                </a:solidFill>
              </a:rPr>
              <a:t>Spool Width: Up to 300mm</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120-400mm wire</a:t>
            </a:r>
            <a:endParaRPr lang="en-US" altLang="zh-CN" sz="1500" dirty="0">
              <a:solidFill>
                <a:srgbClr val="FF0000"/>
              </a:solidFill>
            </a:endParaRPr>
          </a:p>
          <a:p>
            <a:r>
              <a:rPr lang="en-US" altLang="zh-CN" sz="1500" dirty="0"/>
              <a:t>Wire Storage Length: Approximately 3.5m with pulley</a:t>
            </a:r>
            <a:endParaRPr lang="en-US" altLang="zh-CN" sz="1500" dirty="0"/>
          </a:p>
          <a:p>
            <a:r>
              <a:rPr lang="en-US" altLang="zh-CN" sz="1500" dirty="0"/>
              <a:t>Dimensions: 1100*840*1020mm</a:t>
            </a:r>
            <a:endParaRPr lang="en-US" altLang="zh-CN" sz="1500" dirty="0"/>
          </a:p>
          <a:p>
            <a:r>
              <a:rPr lang="en-US" altLang="zh-CN" sz="1500" dirty="0"/>
              <a:t>Functions: Active wire feeding, automatic sensing with brake, uniform speed guide rail, resistance-free operation. Low noise; adjustable pulleys according to wire diameter. Stepless speed control at 4m/s, no manual adjustment required. It can be connected to an automatic machine, with automatic stopping, brake, and alarm.</a:t>
            </a:r>
            <a:endParaRPr lang="en-US" altLang="zh-CN" sz="1500" dirty="0"/>
          </a:p>
        </p:txBody>
      </p:sp>
      <p:pic>
        <p:nvPicPr>
          <p:cNvPr id="3" name="Picture 15"/>
          <p:cNvPicPr>
            <a:picLocks noChangeAspect="1" noChangeArrowheads="1"/>
          </p:cNvPicPr>
          <p:nvPr/>
        </p:nvPicPr>
        <p:blipFill>
          <a:blip r:embed="rId1" cstate="print"/>
          <a:srcRect t="9206" r="5668" b="7941"/>
          <a:stretch>
            <a:fillRect/>
          </a:stretch>
        </p:blipFill>
        <p:spPr>
          <a:xfrm>
            <a:off x="6883400" y="1342390"/>
            <a:ext cx="4756785" cy="4803775"/>
          </a:xfrm>
          <a:prstGeom prst="rect">
            <a:avLst/>
          </a:prstGeom>
          <a:noFill/>
          <a:ln w="1">
            <a:noFill/>
            <a:miter lim="800000"/>
            <a:headEnd/>
            <a:tailEnd type="none" w="med" len="med"/>
          </a:ln>
          <a:effectLst/>
        </p:spPr>
      </p:pic>
    </p:spTree>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6932" y="264395"/>
            <a:ext cx="11123801" cy="1044225"/>
          </a:xfrm>
        </p:spPr>
        <p:txBody>
          <a:bodyPr>
            <a:normAutofit/>
          </a:bodyPr>
          <a:lstStyle/>
          <a:p>
            <a:r>
              <a:rPr lang="zh-CN" altLang="en-US" dirty="0" smtClean="0"/>
              <a:t> </a:t>
            </a:r>
            <a:r>
              <a:rPr lang="en-US" altLang="zh-CN" sz="3200" dirty="0"/>
              <a:t>Series 14: Horizontal Continuously Variable Transmission</a:t>
            </a:r>
            <a:endParaRPr lang="en-US" altLang="zh-CN" sz="3200" dirty="0"/>
          </a:p>
        </p:txBody>
      </p:sp>
      <p:sp>
        <p:nvSpPr>
          <p:cNvPr id="9" name="矩形 8"/>
          <p:cNvSpPr/>
          <p:nvPr/>
        </p:nvSpPr>
        <p:spPr>
          <a:xfrm>
            <a:off x="396875" y="1308735"/>
            <a:ext cx="5753735" cy="4939030"/>
          </a:xfrm>
          <a:prstGeom prst="rect">
            <a:avLst/>
          </a:prstGeom>
        </p:spPr>
        <p:txBody>
          <a:bodyPr wrap="square">
            <a:spAutoFit/>
          </a:bodyPr>
          <a:p>
            <a:r>
              <a:rPr lang="en-US" altLang="zh-CN" sz="1500" dirty="0"/>
              <a:t>Model: QP-14</a:t>
            </a:r>
            <a:endParaRPr lang="en-US" altLang="zh-CN" sz="1500" dirty="0"/>
          </a:p>
          <a:p>
            <a:r>
              <a:rPr lang="en-US" altLang="zh-CN" sz="1500" dirty="0"/>
              <a:t>Motor: 750W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Within 6.0mm</a:t>
            </a:r>
            <a:endParaRPr lang="en-US" altLang="zh-CN" sz="1500" dirty="0">
              <a:solidFill>
                <a:srgbClr val="FF0000"/>
              </a:solidFill>
            </a:endParaRPr>
          </a:p>
          <a:p>
            <a:r>
              <a:rPr lang="en-US" altLang="zh-CN" sz="1500" dirty="0">
                <a:solidFill>
                  <a:srgbClr val="FF0000"/>
                </a:solidFill>
              </a:rPr>
              <a:t>Load Capacity: 50KG</a:t>
            </a:r>
            <a:endParaRPr lang="en-US" altLang="zh-CN" sz="1500" dirty="0">
              <a:solidFill>
                <a:srgbClr val="FF0000"/>
              </a:solidFill>
            </a:endParaRPr>
          </a:p>
          <a:p>
            <a:r>
              <a:rPr lang="en-US" altLang="zh-CN" sz="1500" dirty="0"/>
              <a:t>Speed: Maximum 4m/s, stepless speed regulation</a:t>
            </a:r>
            <a:endParaRPr lang="en-US" altLang="zh-CN" sz="1500" dirty="0"/>
          </a:p>
          <a:p>
            <a:r>
              <a:rPr lang="en-US" altLang="zh-CN" sz="1500" dirty="0"/>
              <a:t>Cable Width: Customizable upon request.</a:t>
            </a:r>
            <a:endParaRPr lang="en-US" altLang="zh-CN" sz="1500" dirty="0"/>
          </a:p>
          <a:p>
            <a:r>
              <a:rPr lang="en-US" altLang="zh-CN" sz="1500" dirty="0">
                <a:solidFill>
                  <a:srgbClr val="FF0000"/>
                </a:solidFill>
              </a:rPr>
              <a:t>Spool Diameter: Maximum 700mm</a:t>
            </a:r>
            <a:endParaRPr lang="en-US" altLang="zh-CN" sz="1500" dirty="0">
              <a:solidFill>
                <a:srgbClr val="FF0000"/>
              </a:solidFill>
            </a:endParaRPr>
          </a:p>
          <a:p>
            <a:r>
              <a:rPr lang="en-US" altLang="zh-CN" sz="1500" dirty="0">
                <a:solidFill>
                  <a:srgbClr val="FF0000"/>
                </a:solidFill>
              </a:rPr>
              <a:t>Spool Width: Within 300mm</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120mm-400mm wire, 600 spools can hold 120-5000mm wire, 700 spools can hold 120mm-600mm wire</a:t>
            </a:r>
            <a:endParaRPr lang="en-US" altLang="zh-CN" sz="1500" dirty="0">
              <a:solidFill>
                <a:srgbClr val="FF0000"/>
              </a:solidFill>
            </a:endParaRPr>
          </a:p>
          <a:p>
            <a:r>
              <a:rPr lang="en-US" altLang="zh-CN" sz="1500" dirty="0"/>
              <a:t>Wire Storage Length: Approximately 3.5m with pulley</a:t>
            </a:r>
            <a:endParaRPr lang="en-US" altLang="zh-CN" sz="1500" dirty="0"/>
          </a:p>
          <a:p>
            <a:r>
              <a:rPr lang="en-US" altLang="zh-CN" sz="1500" dirty="0"/>
              <a:t>Dimensions: 1020*520*1050mm</a:t>
            </a:r>
            <a:endParaRPr lang="en-US" altLang="zh-CN" sz="1500" dirty="0"/>
          </a:p>
          <a:p>
            <a:r>
              <a:rPr lang="en-US" altLang="zh-CN" sz="1500" dirty="0"/>
              <a:t>Gross Weight: 112KG</a:t>
            </a:r>
            <a:endParaRPr lang="en-US" altLang="zh-CN" sz="1500" dirty="0"/>
          </a:p>
          <a:p>
            <a:r>
              <a:rPr lang="en-US" altLang="zh-CN" sz="1500" dirty="0"/>
              <a:t>Functions: Active wire feeding, automatic sensing with brake, uniform speed guide rail, resistance-free operation. Low noise level; the reel can be adjusted according to wire diameter. Stepless speed regulation at 4 meters per second, no manual speed adjustment required. Can be connected to an automatic machine with automatic stop, brake, and alarm.</a:t>
            </a:r>
            <a:endParaRPr lang="en-US" altLang="zh-CN" sz="1500" dirty="0"/>
          </a:p>
        </p:txBody>
      </p:sp>
      <p:pic>
        <p:nvPicPr>
          <p:cNvPr id="3" name="Picture 2"/>
          <p:cNvPicPr>
            <a:picLocks noChangeAspect="1" noChangeArrowheads="1"/>
          </p:cNvPicPr>
          <p:nvPr/>
        </p:nvPicPr>
        <p:blipFill>
          <a:blip r:embed="rId1" cstate="print"/>
          <a:srcRect t="21151" b="7815"/>
          <a:stretch>
            <a:fillRect/>
          </a:stretch>
        </p:blipFill>
        <p:spPr>
          <a:xfrm>
            <a:off x="6883400" y="1503680"/>
            <a:ext cx="4415155" cy="4545330"/>
          </a:xfrm>
          <a:prstGeom prst="rect">
            <a:avLst/>
          </a:prstGeom>
          <a:noFill/>
          <a:ln w="1">
            <a:noFill/>
            <a:miter lim="800000"/>
            <a:headEnd/>
            <a:tailEnd type="none" w="med" len="med"/>
          </a:ln>
          <a:effectLst/>
        </p:spPr>
      </p:pic>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6932" y="487280"/>
            <a:ext cx="11123801" cy="1044225"/>
          </a:xfrm>
        </p:spPr>
        <p:txBody>
          <a:bodyPr>
            <a:normAutofit/>
          </a:bodyPr>
          <a:lstStyle/>
          <a:p>
            <a:r>
              <a:rPr lang="zh-CN" altLang="en-US" dirty="0" smtClean="0"/>
              <a:t>                   </a:t>
            </a:r>
            <a:r>
              <a:rPr lang="en-US" altLang="zh-CN" sz="3200" dirty="0" smtClean="0"/>
              <a:t>Series 15: Intelligent Dual-Purpose Fine </a:t>
            </a:r>
            <a:endParaRPr lang="en-US" altLang="zh-CN" sz="3200" dirty="0" smtClean="0"/>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9" name="矩形 8"/>
          <p:cNvSpPr/>
          <p:nvPr/>
        </p:nvSpPr>
        <p:spPr>
          <a:xfrm>
            <a:off x="668020" y="1677670"/>
            <a:ext cx="6215380" cy="4246245"/>
          </a:xfrm>
          <a:prstGeom prst="rect">
            <a:avLst/>
          </a:prstGeom>
        </p:spPr>
        <p:txBody>
          <a:bodyPr wrap="square">
            <a:noAutofit/>
          </a:bodyPr>
          <a:p>
            <a:r>
              <a:rPr lang="en-US" altLang="zh-CN" sz="1500" dirty="0"/>
              <a:t>Model:QP-15</a:t>
            </a:r>
            <a:endParaRPr lang="en-US" altLang="zh-CN" sz="1500" dirty="0"/>
          </a:p>
          <a:p>
            <a:r>
              <a:rPr lang="en-US" altLang="zh-CN" sz="1500" dirty="0"/>
              <a:t>Motor: Front motor driving the wire guide wheel 120W, rear motor driving the spool 180W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Within 2.0mm</a:t>
            </a:r>
            <a:endParaRPr lang="en-US" altLang="zh-CN" sz="1500" dirty="0">
              <a:solidFill>
                <a:srgbClr val="FF0000"/>
              </a:solidFill>
            </a:endParaRPr>
          </a:p>
          <a:p>
            <a:r>
              <a:rPr lang="en-US" altLang="zh-CN" sz="1500" dirty="0">
                <a:solidFill>
                  <a:srgbClr val="FF0000"/>
                </a:solidFill>
              </a:rPr>
              <a:t>Load Capacity: 25kg</a:t>
            </a:r>
            <a:endParaRPr lang="en-US" altLang="zh-CN" sz="1500" dirty="0">
              <a:solidFill>
                <a:srgbClr val="FF0000"/>
              </a:solidFill>
            </a:endParaRPr>
          </a:p>
          <a:p>
            <a:r>
              <a:rPr lang="en-US" altLang="zh-CN" sz="1500" dirty="0"/>
              <a:t>Speed: ?</a:t>
            </a:r>
            <a:endParaRPr lang="en-US" altLang="zh-CN" sz="1500" dirty="0"/>
          </a:p>
          <a:p>
            <a:endParaRPr lang="en-US" altLang="zh-CN" sz="1500" dirty="0"/>
          </a:p>
          <a:p>
            <a:r>
              <a:rPr lang="en-US" altLang="zh-CN" sz="1500" dirty="0"/>
              <a:t>Speed ​​Gears: 10, automatic sensing with independent brake.</a:t>
            </a:r>
            <a:endParaRPr lang="en-US" altLang="zh-CN" sz="1500" dirty="0"/>
          </a:p>
          <a:p>
            <a:r>
              <a:rPr lang="en-US" altLang="zh-CN" sz="1500" dirty="0"/>
              <a:t>Wire Width: Customizable.</a:t>
            </a:r>
            <a:endParaRPr lang="en-US" altLang="zh-CN" sz="1500" dirty="0"/>
          </a:p>
          <a:p>
            <a:r>
              <a:rPr lang="en-US" altLang="zh-CN" sz="1500" dirty="0"/>
              <a:t>Spool Diameter: Maximum 500mm</a:t>
            </a:r>
            <a:endParaRPr lang="en-US" altLang="zh-CN" sz="1500" dirty="0"/>
          </a:p>
          <a:p>
            <a:r>
              <a:rPr lang="en-US" altLang="zh-CN" sz="1500" dirty="0"/>
              <a:t>Spool Width: Within 200mm</a:t>
            </a:r>
            <a:endParaRPr lang="en-US" altLang="zh-CN" sz="1500" dirty="0"/>
          </a:p>
          <a:p>
            <a:r>
              <a:rPr lang="en-US" altLang="zh-CN" sz="1500" dirty="0"/>
              <a:t>Spool Inner Diameter: Minimum 30mm</a:t>
            </a:r>
            <a:endParaRPr lang="en-US" altLang="zh-CN" sz="1500" dirty="0"/>
          </a:p>
          <a:p>
            <a:r>
              <a:rPr lang="en-US" altLang="zh-CN" sz="1500" dirty="0"/>
              <a:t>Wire Storage Length: Approximately 3.5m with pulley</a:t>
            </a:r>
            <a:endParaRPr lang="en-US" altLang="zh-CN" sz="1500" dirty="0"/>
          </a:p>
          <a:p>
            <a:r>
              <a:rPr lang="en-US" altLang="zh-CN" sz="1500" dirty="0"/>
              <a:t>Dimensions: 800*630*1003mm</a:t>
            </a:r>
            <a:endParaRPr lang="en-US" altLang="zh-CN" sz="1500" dirty="0"/>
          </a:p>
          <a:p>
            <a:r>
              <a:rPr lang="en-US" altLang="zh-CN" sz="1500" dirty="0"/>
              <a:t>Functions: 1. Horizontal/vertical wire feeding 2. Active wire feeding 3. Pre-feeding 4. Smooth acceleration during braking to prevent wire damage 5. With straightening pulley</a:t>
            </a:r>
            <a:endParaRPr lang="en-US" altLang="zh-CN" sz="1500" dirty="0"/>
          </a:p>
        </p:txBody>
      </p:sp>
      <p:pic>
        <p:nvPicPr>
          <p:cNvPr id="3" name="图片 2"/>
          <p:cNvPicPr>
            <a:picLocks noChangeAspect="1"/>
          </p:cNvPicPr>
          <p:nvPr/>
        </p:nvPicPr>
        <p:blipFill>
          <a:blip r:embed="rId1"/>
          <a:stretch>
            <a:fillRect/>
          </a:stretch>
        </p:blipFill>
        <p:spPr>
          <a:xfrm>
            <a:off x="7937500" y="1599565"/>
            <a:ext cx="3412490" cy="4855845"/>
          </a:xfrm>
          <a:prstGeom prst="rect">
            <a:avLst/>
          </a:prstGeom>
        </p:spPr>
      </p:pic>
    </p:spTree>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ea typeface="思源黑体 CN Bold" panose="020B0800000000000000" pitchFamily="34" charset="-122"/>
            </a:endParaRPr>
          </a:p>
        </p:txBody>
      </p:sp>
      <p:sp>
        <p:nvSpPr>
          <p:cNvPr id="13" name="标题 1"/>
          <p:cNvSpPr>
            <a:spLocks noGrp="1"/>
          </p:cNvSpPr>
          <p:nvPr/>
        </p:nvSpPr>
        <p:spPr>
          <a:xfrm>
            <a:off x="652145" y="683895"/>
            <a:ext cx="11260455" cy="789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思源黑体 CN Bold" panose="020B0800000000000000" pitchFamily="34" charset="-122"/>
                <a:cs typeface="+mj-cs"/>
              </a:defRPr>
            </a:lvl1pPr>
          </a:lstStyle>
          <a:p>
            <a:r>
              <a:rPr lang="en-US" altLang="zh-CN" sz="3200" dirty="0" smtClean="0"/>
              <a:t>Series 16: Fine Wire Dual-Purpose Stepless Speed ​​</a:t>
            </a:r>
            <a:endParaRPr lang="en-US" altLang="zh-CN" sz="3200" dirty="0" smtClean="0"/>
          </a:p>
        </p:txBody>
      </p:sp>
      <p:sp>
        <p:nvSpPr>
          <p:cNvPr id="2" name="矩形 1"/>
          <p:cNvSpPr/>
          <p:nvPr/>
        </p:nvSpPr>
        <p:spPr>
          <a:xfrm>
            <a:off x="651510" y="1758950"/>
            <a:ext cx="5753735" cy="4707890"/>
          </a:xfrm>
          <a:prstGeom prst="rect">
            <a:avLst/>
          </a:prstGeom>
        </p:spPr>
        <p:txBody>
          <a:bodyPr wrap="square">
            <a:spAutoFit/>
          </a:bodyPr>
          <a:p>
            <a:r>
              <a:rPr lang="en-US" altLang="zh-CN" sz="1500" dirty="0"/>
              <a:t>Model: QP-16</a:t>
            </a:r>
            <a:endParaRPr lang="en-US" altLang="zh-CN" sz="1500" dirty="0"/>
          </a:p>
          <a:p>
            <a:r>
              <a:rPr lang="en-US" altLang="zh-CN" sz="1500" dirty="0"/>
              <a:t>Motor: 550W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12.0mm or less</a:t>
            </a:r>
            <a:endParaRPr lang="en-US" altLang="zh-CN" sz="1500" dirty="0">
              <a:solidFill>
                <a:srgbClr val="FF0000"/>
              </a:solidFill>
            </a:endParaRPr>
          </a:p>
          <a:p>
            <a:r>
              <a:rPr lang="en-US" altLang="zh-CN" sz="1500" dirty="0">
                <a:solidFill>
                  <a:srgbClr val="FF0000"/>
                </a:solidFill>
              </a:rPr>
              <a:t>Load Capacity: 50KG</a:t>
            </a:r>
            <a:endParaRPr lang="en-US" altLang="zh-CN" sz="1500" dirty="0">
              <a:solidFill>
                <a:srgbClr val="FF0000"/>
              </a:solidFill>
            </a:endParaRPr>
          </a:p>
          <a:p>
            <a:r>
              <a:rPr lang="en-US" altLang="zh-CN" sz="1500" dirty="0"/>
              <a:t>Speed: Maximum 4m/s, stepless speed regulation</a:t>
            </a:r>
            <a:endParaRPr lang="en-US" altLang="zh-CN" sz="1500" dirty="0"/>
          </a:p>
          <a:p>
            <a:r>
              <a:rPr lang="en-US" altLang="zh-CN" sz="1500" dirty="0"/>
              <a:t>Wire Width: Customizable upon request</a:t>
            </a:r>
            <a:endParaRPr lang="en-US" altLang="zh-CN" sz="1500" dirty="0"/>
          </a:p>
          <a:p>
            <a:r>
              <a:rPr lang="en-US" altLang="zh-CN" sz="1500" dirty="0">
                <a:solidFill>
                  <a:srgbClr val="FF0000"/>
                </a:solidFill>
              </a:rPr>
              <a:t>Spool Diameter: 500mm</a:t>
            </a:r>
            <a:endParaRPr lang="en-US" altLang="zh-CN" sz="1500" dirty="0">
              <a:solidFill>
                <a:srgbClr val="FF0000"/>
              </a:solidFill>
            </a:endParaRPr>
          </a:p>
          <a:p>
            <a:r>
              <a:rPr lang="en-US" altLang="zh-CN" sz="1500" dirty="0">
                <a:solidFill>
                  <a:srgbClr val="FF0000"/>
                </a:solidFill>
              </a:rPr>
              <a:t>Spool Width: 300mm or less</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120mm-400mm wire; Wire Storage Length: Approximately 3.5m with pulley</a:t>
            </a:r>
            <a:endParaRPr lang="en-US" altLang="zh-CN" sz="1500" dirty="0">
              <a:solidFill>
                <a:srgbClr val="FF0000"/>
              </a:solidFill>
            </a:endParaRPr>
          </a:p>
          <a:p>
            <a:r>
              <a:rPr lang="en-US" altLang="zh-CN" sz="1500" dirty="0"/>
              <a:t>Dimensions: 520*880*1160mm</a:t>
            </a:r>
            <a:endParaRPr lang="en-US" altLang="zh-CN" sz="1500" dirty="0"/>
          </a:p>
          <a:p>
            <a:r>
              <a:rPr lang="en-US" altLang="zh-CN" sz="1500" dirty="0"/>
              <a:t>Functions: Horizontal/vertical wire feeding, active wire feeding, and wire take-up. Automatic sensing with brake, uniform speed on the guide rail, and resistance-free operation. Low noise; adjustable pulleys according to wire diameter. Stepless speed regulation at 4m/s, no manual speed adjustment required. It can be connected to an automatic machine, with automatic stopping, brake, and alarm.</a:t>
            </a:r>
            <a:endParaRPr lang="en-US" altLang="zh-CN" sz="1500" dirty="0"/>
          </a:p>
        </p:txBody>
      </p:sp>
      <p:pic>
        <p:nvPicPr>
          <p:cNvPr id="8" name="图片 7"/>
          <p:cNvPicPr>
            <a:picLocks noChangeAspect="1"/>
          </p:cNvPicPr>
          <p:nvPr/>
        </p:nvPicPr>
        <p:blipFill>
          <a:blip r:embed="rId1"/>
          <a:stretch>
            <a:fillRect/>
          </a:stretch>
        </p:blipFill>
        <p:spPr>
          <a:xfrm>
            <a:off x="6786880" y="1474470"/>
            <a:ext cx="4527550" cy="47669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1965" y="400050"/>
            <a:ext cx="9551035" cy="918210"/>
          </a:xfrm>
        </p:spPr>
        <p:txBody>
          <a:bodyPr>
            <a:normAutofit fontScale="90000"/>
          </a:bodyPr>
          <a:lstStyle/>
          <a:p>
            <a:r>
              <a:rPr lang="en-US" altLang="zh-CN" sz="3555" dirty="0"/>
              <a:t>Series 17: New Energy Intelligent Resistance-Free </a:t>
            </a:r>
            <a:endParaRPr lang="en-US" altLang="zh-CN" sz="3555" dirty="0"/>
          </a:p>
        </p:txBody>
      </p:sp>
      <p:sp>
        <p:nvSpPr>
          <p:cNvPr id="3" name="矩形 2"/>
          <p:cNvSpPr/>
          <p:nvPr/>
        </p:nvSpPr>
        <p:spPr>
          <a:xfrm>
            <a:off x="564515" y="1652270"/>
            <a:ext cx="5753735" cy="4477385"/>
          </a:xfrm>
          <a:prstGeom prst="rect">
            <a:avLst/>
          </a:prstGeom>
        </p:spPr>
        <p:txBody>
          <a:bodyPr wrap="square">
            <a:spAutoFit/>
          </a:bodyPr>
          <a:p>
            <a:r>
              <a:rPr lang="en-US" altLang="zh-CN" sz="1500" dirty="0"/>
              <a:t>Model: QP-17</a:t>
            </a:r>
            <a:endParaRPr lang="en-US" altLang="zh-CN" sz="1500" dirty="0"/>
          </a:p>
          <a:p>
            <a:r>
              <a:rPr lang="en-US" altLang="zh-CN" sz="1500" dirty="0"/>
              <a:t>Motor: 550W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Within 12.0mm</a:t>
            </a:r>
            <a:endParaRPr lang="en-US" altLang="zh-CN" sz="1500" dirty="0">
              <a:solidFill>
                <a:srgbClr val="FF0000"/>
              </a:solidFill>
            </a:endParaRPr>
          </a:p>
          <a:p>
            <a:r>
              <a:rPr lang="en-US" altLang="zh-CN" sz="1500" dirty="0">
                <a:solidFill>
                  <a:srgbClr val="FF0000"/>
                </a:solidFill>
              </a:rPr>
              <a:t>Load Capacity: 50KG</a:t>
            </a:r>
            <a:endParaRPr lang="en-US" altLang="zh-CN" sz="1500" dirty="0">
              <a:solidFill>
                <a:srgbClr val="FF0000"/>
              </a:solidFill>
            </a:endParaRPr>
          </a:p>
          <a:p>
            <a:r>
              <a:rPr lang="en-US" altLang="zh-CN" sz="1500" dirty="0"/>
              <a:t>Speed: Maximum 4m/s, stepless speed regulation</a:t>
            </a:r>
            <a:endParaRPr lang="en-US" altLang="zh-CN" sz="1500" dirty="0"/>
          </a:p>
          <a:p>
            <a:r>
              <a:rPr lang="en-US" altLang="zh-CN" sz="1500" dirty="0"/>
              <a:t>Wire Width: Customizable upon request</a:t>
            </a:r>
            <a:endParaRPr lang="en-US" altLang="zh-CN" sz="1500" dirty="0"/>
          </a:p>
          <a:p>
            <a:r>
              <a:rPr lang="en-US" altLang="zh-CN" sz="1500" dirty="0">
                <a:solidFill>
                  <a:srgbClr val="FF0000"/>
                </a:solidFill>
              </a:rPr>
              <a:t>Spool Diameter: 500mm</a:t>
            </a:r>
            <a:endParaRPr lang="en-US" altLang="zh-CN" sz="1500" dirty="0">
              <a:solidFill>
                <a:srgbClr val="FF0000"/>
              </a:solidFill>
            </a:endParaRPr>
          </a:p>
          <a:p>
            <a:r>
              <a:rPr lang="en-US" altLang="zh-CN" sz="1500" dirty="0">
                <a:solidFill>
                  <a:srgbClr val="FF0000"/>
                </a:solidFill>
              </a:rPr>
              <a:t>Spool Width: Within 300mm</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120mm-400mm wire; Wire Storage Length: Approximately 3.5m with pulley</a:t>
            </a:r>
            <a:endParaRPr lang="en-US" altLang="zh-CN" sz="1500" dirty="0">
              <a:solidFill>
                <a:srgbClr val="FF0000"/>
              </a:solidFill>
            </a:endParaRPr>
          </a:p>
          <a:p>
            <a:r>
              <a:rPr lang="en-US" altLang="zh-CN" sz="1500" dirty="0"/>
              <a:t>Dimensions: 670*800*1030mm</a:t>
            </a:r>
            <a:endParaRPr lang="en-US" altLang="zh-CN" sz="1500" dirty="0"/>
          </a:p>
          <a:p>
            <a:r>
              <a:rPr lang="en-US" altLang="zh-CN" sz="1500" dirty="0"/>
              <a:t>Functions: Active wire feeding, automatic sensing with brake, uniform speed guide rail, resistance-free operation. Low noise; adjustable pulley according to wire diameter. Stepless speed regulation at 4m/s, no manual speed adjustment required. Can be connected to an automatic machine for automatic stop with brake and alarm.</a:t>
            </a:r>
            <a:endParaRPr lang="en-US" altLang="zh-CN" sz="1500" dirty="0"/>
          </a:p>
        </p:txBody>
      </p:sp>
      <p:pic>
        <p:nvPicPr>
          <p:cNvPr id="7" name="Picture 44"/>
          <p:cNvPicPr>
            <a:picLocks noChangeAspect="1" noChangeArrowheads="1"/>
          </p:cNvPicPr>
          <p:nvPr/>
        </p:nvPicPr>
        <p:blipFill>
          <a:blip r:embed="rId1" cstate="print"/>
          <a:srcRect l="13333" t="18906" r="16458" b="8047"/>
          <a:stretch>
            <a:fillRect/>
          </a:stretch>
        </p:blipFill>
        <p:spPr bwMode="auto">
          <a:xfrm>
            <a:off x="7309485" y="1390650"/>
            <a:ext cx="4003040" cy="4660900"/>
          </a:xfrm>
          <a:prstGeom prst="rect">
            <a:avLst/>
          </a:prstGeom>
          <a:noFill/>
          <a:ln w="1">
            <a:noFill/>
            <a:miter lim="800000"/>
            <a:headEnd/>
            <a:tailEnd type="none" w="med" len="med"/>
          </a:ln>
          <a:effectLst/>
        </p:spPr>
      </p:pic>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4737" y="95885"/>
            <a:ext cx="10464567" cy="1044225"/>
          </a:xfrm>
        </p:spPr>
        <p:txBody>
          <a:bodyPr>
            <a:normAutofit fontScale="90000"/>
          </a:bodyPr>
          <a:lstStyle/>
          <a:p>
            <a:r>
              <a:rPr lang="zh-CN" altLang="en-US" dirty="0" smtClean="0"/>
              <a:t>                   </a:t>
            </a:r>
            <a:r>
              <a:rPr lang="en-US" altLang="zh-CN" dirty="0" smtClean="0"/>
              <a:t>     </a:t>
            </a:r>
            <a:r>
              <a:rPr lang="en-US" altLang="zh-CN" sz="3200" dirty="0"/>
              <a:t>Series 1: Single-wire pay-off machine</a:t>
            </a:r>
            <a:endParaRPr lang="en-US" altLang="zh-CN" sz="3200" dirty="0"/>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7" name="矩形 6"/>
          <p:cNvSpPr/>
          <p:nvPr/>
        </p:nvSpPr>
        <p:spPr>
          <a:xfrm>
            <a:off x="625475" y="1058545"/>
            <a:ext cx="6137275" cy="4199255"/>
          </a:xfrm>
          <a:prstGeom prst="rect">
            <a:avLst/>
          </a:prstGeom>
        </p:spPr>
        <p:txBody>
          <a:bodyPr>
            <a:noAutofit/>
          </a:bodyPr>
          <a:lstStyle/>
          <a:p>
            <a:r>
              <a:rPr lang="en-US" altLang="zh-CN" sz="1500" dirty="0"/>
              <a:t>Model: QP-1</a:t>
            </a:r>
            <a:endParaRPr lang="en-US" altLang="zh-CN" sz="1500" dirty="0"/>
          </a:p>
          <a:p>
            <a:r>
              <a:rPr lang="en-US" altLang="zh-CN" sz="1500" dirty="0"/>
              <a:t>Motor: 120W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Within 6.0mm</a:t>
            </a:r>
            <a:endParaRPr lang="en-US" altLang="zh-CN" sz="1500" dirty="0">
              <a:solidFill>
                <a:srgbClr val="FF0000"/>
              </a:solidFill>
            </a:endParaRPr>
          </a:p>
          <a:p>
            <a:r>
              <a:rPr lang="en-US" altLang="zh-CN" sz="1500" dirty="0">
                <a:solidFill>
                  <a:srgbClr val="FF0000"/>
                </a:solidFill>
              </a:rPr>
              <a:t>Load Capacity: 20kg</a:t>
            </a:r>
            <a:endParaRPr lang="en-US" altLang="zh-CN" sz="1500" dirty="0">
              <a:solidFill>
                <a:srgbClr val="FF0000"/>
              </a:solidFill>
            </a:endParaRPr>
          </a:p>
          <a:p>
            <a:r>
              <a:rPr lang="en-US" altLang="zh-CN" sz="1500" dirty="0"/>
              <a:t>Speed: Maximum 1 m/s</a:t>
            </a:r>
            <a:endParaRPr lang="en-US" altLang="zh-CN" sz="1500" dirty="0"/>
          </a:p>
          <a:p>
            <a:r>
              <a:rPr lang="en-US" altLang="zh-CN" sz="1500" dirty="0"/>
              <a:t>Speed ​​Gears: 10, automatic sensing with independent brake.</a:t>
            </a:r>
            <a:endParaRPr lang="en-US" altLang="zh-CN" sz="1500" dirty="0"/>
          </a:p>
          <a:p>
            <a:r>
              <a:rPr lang="en-US" altLang="zh-CN" sz="1500" dirty="0"/>
              <a:t>Cable Width: Customizable</a:t>
            </a:r>
            <a:endParaRPr lang="en-US" altLang="zh-CN" sz="1500" dirty="0"/>
          </a:p>
          <a:p>
            <a:r>
              <a:rPr lang="en-US" altLang="zh-CN" sz="1500" dirty="0">
                <a:solidFill>
                  <a:srgbClr val="FF0000"/>
                </a:solidFill>
              </a:rPr>
              <a:t>Spool Diameter: Maximum 500mm</a:t>
            </a:r>
            <a:endParaRPr lang="en-US" altLang="zh-CN" sz="1500" dirty="0">
              <a:solidFill>
                <a:srgbClr val="FF0000"/>
              </a:solidFill>
            </a:endParaRPr>
          </a:p>
          <a:p>
            <a:r>
              <a:rPr lang="en-US" altLang="zh-CN" sz="1500" dirty="0">
                <a:solidFill>
                  <a:srgbClr val="FF0000"/>
                </a:solidFill>
              </a:rPr>
              <a:t>Spool Width: Within 200mm</a:t>
            </a:r>
            <a:endParaRPr lang="en-US" altLang="zh-CN" sz="1500" dirty="0">
              <a:solidFill>
                <a:srgbClr val="FF0000"/>
              </a:solidFill>
            </a:endParaRPr>
          </a:p>
          <a:p>
            <a:r>
              <a:rPr lang="en-US" altLang="zh-CN" sz="1500" dirty="0">
                <a:solidFill>
                  <a:srgbClr val="FF0000"/>
                </a:solidFill>
              </a:rPr>
              <a:t>Spool Inner Diameter: 400mm spool inner diameter 120mm-300mm; 500mm spool inner diameter 120-400mm</a:t>
            </a:r>
            <a:endParaRPr lang="en-US" altLang="zh-CN" sz="1500" dirty="0">
              <a:solidFill>
                <a:srgbClr val="FF0000"/>
              </a:solidFill>
            </a:endParaRPr>
          </a:p>
          <a:p>
            <a:r>
              <a:rPr lang="en-US" altLang="zh-CN" sz="1500" dirty="0"/>
              <a:t>Cable Storage Length: Approximately 3.5m with pulley</a:t>
            </a:r>
            <a:endParaRPr lang="en-US" altLang="zh-CN" sz="1500" dirty="0"/>
          </a:p>
          <a:p>
            <a:r>
              <a:rPr lang="en-US" altLang="zh-CN" sz="1500" dirty="0"/>
              <a:t>Net Weight: 32KG</a:t>
            </a:r>
            <a:endParaRPr lang="en-US" altLang="zh-CN" sz="1500" dirty="0"/>
          </a:p>
          <a:p>
            <a:r>
              <a:rPr lang="en-US" altLang="zh-CN" sz="1500" dirty="0"/>
              <a:t>Gross Weight: 59KG</a:t>
            </a:r>
            <a:endParaRPr lang="en-US" altLang="zh-CN" sz="1500" dirty="0"/>
          </a:p>
          <a:p>
            <a:r>
              <a:rPr lang="en-US" altLang="zh-CN" sz="1500" dirty="0"/>
              <a:t>Dimensions: Length 600*Width 500*Height 950mm</a:t>
            </a:r>
            <a:endParaRPr lang="en-US" altLang="zh-CN" sz="1500" dirty="0"/>
          </a:p>
          <a:p>
            <a:r>
              <a:rPr lang="en-US" altLang="zh-CN" sz="1500" dirty="0"/>
              <a:t>Packaged Dimensions: Length 604*Width 504*Height 950mm</a:t>
            </a:r>
            <a:endParaRPr lang="en-US" altLang="zh-CN" sz="1500" dirty="0"/>
          </a:p>
          <a:p>
            <a:r>
              <a:rPr lang="en-US" altLang="zh-CN" sz="1500" dirty="0"/>
              <a:t>Functions: Single wire feeding, can feed spools, can feed loose wire</a:t>
            </a:r>
            <a:endParaRPr lang="en-US" altLang="zh-CN" sz="1500" dirty="0"/>
          </a:p>
        </p:txBody>
      </p:sp>
      <p:pic>
        <p:nvPicPr>
          <p:cNvPr id="9" name="Picture 5"/>
          <p:cNvPicPr>
            <a:picLocks noChangeAspect="1" noChangeArrowheads="1"/>
          </p:cNvPicPr>
          <p:nvPr/>
        </p:nvPicPr>
        <p:blipFill>
          <a:blip r:embed="rId1" cstate="print"/>
          <a:srcRect t="15003" r="3745" b="20043"/>
          <a:stretch>
            <a:fillRect/>
          </a:stretch>
        </p:blipFill>
        <p:spPr>
          <a:xfrm>
            <a:off x="7128510" y="1139190"/>
            <a:ext cx="4713605" cy="4509135"/>
          </a:xfrm>
          <a:prstGeom prst="rect">
            <a:avLst/>
          </a:prstGeom>
          <a:noFill/>
          <a:ln w="1">
            <a:noFill/>
            <a:miter lim="800000"/>
            <a:headEnd/>
            <a:tailEnd type="none" w="med" len="med"/>
          </a:ln>
          <a:effectLst/>
        </p:spPr>
      </p:pic>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0015" y="254000"/>
            <a:ext cx="12071985" cy="1043940"/>
          </a:xfrm>
        </p:spPr>
        <p:txBody>
          <a:bodyPr>
            <a:normAutofit/>
          </a:bodyPr>
          <a:lstStyle/>
          <a:p>
            <a:r>
              <a:rPr lang="en-US" altLang="zh-CN" sz="3200" dirty="0"/>
              <a:t>Series 18: Intelligent Load-Bearing Continuously Variable Transmission</a:t>
            </a:r>
            <a:endParaRPr lang="en-US" altLang="zh-CN" sz="3200" dirty="0"/>
          </a:p>
        </p:txBody>
      </p:sp>
      <p:sp>
        <p:nvSpPr>
          <p:cNvPr id="9" name="矩形 8"/>
          <p:cNvSpPr/>
          <p:nvPr/>
        </p:nvSpPr>
        <p:spPr>
          <a:xfrm>
            <a:off x="396875" y="1652270"/>
            <a:ext cx="5753735" cy="4477385"/>
          </a:xfrm>
          <a:prstGeom prst="rect">
            <a:avLst/>
          </a:prstGeom>
        </p:spPr>
        <p:txBody>
          <a:bodyPr wrap="square">
            <a:spAutoFit/>
          </a:bodyPr>
          <a:p>
            <a:r>
              <a:rPr lang="en-US" altLang="zh-CN" sz="1500" dirty="0"/>
              <a:t>Model: QP-18</a:t>
            </a:r>
            <a:endParaRPr lang="en-US" altLang="zh-CN" sz="1500" dirty="0"/>
          </a:p>
          <a:p>
            <a:r>
              <a:rPr lang="en-US" altLang="zh-CN" sz="1500" dirty="0"/>
              <a:t>Motor: 1250W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6.0-20.0mm</a:t>
            </a:r>
            <a:endParaRPr lang="en-US" altLang="zh-CN" sz="1500" dirty="0">
              <a:solidFill>
                <a:srgbClr val="FF0000"/>
              </a:solidFill>
            </a:endParaRPr>
          </a:p>
          <a:p>
            <a:r>
              <a:rPr lang="en-US" altLang="zh-CN" sz="1500" dirty="0">
                <a:solidFill>
                  <a:srgbClr val="FF0000"/>
                </a:solidFill>
              </a:rPr>
              <a:t>Load Capacity: 100KG</a:t>
            </a:r>
            <a:endParaRPr lang="en-US" altLang="zh-CN" sz="1500" dirty="0">
              <a:solidFill>
                <a:srgbClr val="FF0000"/>
              </a:solidFill>
            </a:endParaRPr>
          </a:p>
          <a:p>
            <a:r>
              <a:rPr lang="en-US" altLang="zh-CN" sz="1500" dirty="0"/>
              <a:t>Speed: Maximum 6m/s, stepless speed regulation</a:t>
            </a:r>
            <a:endParaRPr lang="en-US" altLang="zh-CN" sz="1500" dirty="0"/>
          </a:p>
          <a:p>
            <a:r>
              <a:rPr lang="en-US" altLang="zh-CN" sz="1500" dirty="0"/>
              <a:t>Cable Width: Customizable upon request.</a:t>
            </a:r>
            <a:endParaRPr lang="en-US" altLang="zh-CN" sz="1500" dirty="0"/>
          </a:p>
          <a:p>
            <a:r>
              <a:rPr lang="en-US" altLang="zh-CN" sz="1500" dirty="0">
                <a:solidFill>
                  <a:srgbClr val="FF0000"/>
                </a:solidFill>
              </a:rPr>
              <a:t>Spool Diameter: Maximum 500mm</a:t>
            </a:r>
            <a:endParaRPr lang="en-US" altLang="zh-CN" sz="1500" dirty="0">
              <a:solidFill>
                <a:srgbClr val="FF0000"/>
              </a:solidFill>
            </a:endParaRPr>
          </a:p>
          <a:p>
            <a:r>
              <a:rPr lang="en-US" altLang="zh-CN" sz="1500" dirty="0">
                <a:solidFill>
                  <a:srgbClr val="FF0000"/>
                </a:solidFill>
              </a:rPr>
              <a:t>Spool Width: Within 300mm</a:t>
            </a:r>
            <a:endParaRPr lang="en-US" altLang="zh-CN" sz="1500" dirty="0">
              <a:solidFill>
                <a:srgbClr val="FF0000"/>
              </a:solidFill>
            </a:endParaRPr>
          </a:p>
          <a:p>
            <a:r>
              <a:rPr lang="en-US" altLang="zh-CN" sz="1500" dirty="0">
                <a:solidFill>
                  <a:srgbClr val="FF0000"/>
                </a:solidFill>
              </a:rPr>
              <a:t>Spool Inner Diameter: 400 spools can hold 120mm-300mm, 500 spools can hold 120mm-400mm</a:t>
            </a:r>
            <a:endParaRPr lang="en-US" altLang="zh-CN" sz="1500" dirty="0">
              <a:solidFill>
                <a:srgbClr val="FF0000"/>
              </a:solidFill>
            </a:endParaRPr>
          </a:p>
          <a:p>
            <a:r>
              <a:rPr lang="en-US" altLang="zh-CN" sz="1500" dirty="0"/>
              <a:t>Cable Storage Length: Approximately 3.5m with pulley</a:t>
            </a:r>
            <a:endParaRPr lang="en-US" altLang="zh-CN" sz="1500" dirty="0"/>
          </a:p>
          <a:p>
            <a:r>
              <a:rPr lang="en-US" altLang="zh-CN" sz="1500" dirty="0"/>
              <a:t>Dimensions: 920*880*1360mm</a:t>
            </a:r>
            <a:endParaRPr lang="en-US" altLang="zh-CN" sz="1500" dirty="0"/>
          </a:p>
          <a:p>
            <a:r>
              <a:rPr lang="en-US" altLang="zh-CN" sz="1500" dirty="0"/>
              <a:t>Functions: Active cable feeding; can be modified for cable laying with cable feeding. Automatic sensing with brake, uniform speed on the guide rail, no resistance. Low noise; the pulley can be adjusted according to the wire diameter. Stepless speed regulation, no manual adjustment required. It can be connected to an automatic machine, with automatic stopping, brake, and alarm.</a:t>
            </a:r>
            <a:endParaRPr lang="en-US" altLang="zh-CN" sz="1500" dirty="0"/>
          </a:p>
        </p:txBody>
      </p:sp>
      <p:pic>
        <p:nvPicPr>
          <p:cNvPr id="3" name="图片 2"/>
          <p:cNvPicPr>
            <a:picLocks noChangeAspect="1"/>
          </p:cNvPicPr>
          <p:nvPr/>
        </p:nvPicPr>
        <p:blipFill>
          <a:blip r:embed="rId1"/>
          <a:stretch>
            <a:fillRect/>
          </a:stretch>
        </p:blipFill>
        <p:spPr>
          <a:xfrm>
            <a:off x="6818630" y="1386205"/>
            <a:ext cx="4223385" cy="4692015"/>
          </a:xfrm>
          <a:prstGeom prst="rect">
            <a:avLst/>
          </a:prstGeom>
        </p:spPr>
      </p:pic>
    </p:spTree>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6875" y="445135"/>
            <a:ext cx="11085195" cy="869950"/>
          </a:xfrm>
        </p:spPr>
        <p:txBody>
          <a:bodyPr>
            <a:normAutofit fontScale="90000"/>
          </a:bodyPr>
          <a:lstStyle/>
          <a:p>
            <a:r>
              <a:rPr lang="en-US" altLang="zh-CN" sz="3200" dirty="0"/>
              <a:t>Series 19: Lightweight Ground-Mounted Cable Laying Machine</a:t>
            </a:r>
            <a:endParaRPr lang="en-US" altLang="zh-CN" sz="3200" dirty="0"/>
          </a:p>
        </p:txBody>
      </p:sp>
      <p:sp>
        <p:nvSpPr>
          <p:cNvPr id="9" name="矩形 8"/>
          <p:cNvSpPr/>
          <p:nvPr/>
        </p:nvSpPr>
        <p:spPr>
          <a:xfrm>
            <a:off x="503555" y="1560830"/>
            <a:ext cx="5647055" cy="4707890"/>
          </a:xfrm>
          <a:prstGeom prst="rect">
            <a:avLst/>
          </a:prstGeom>
        </p:spPr>
        <p:txBody>
          <a:bodyPr wrap="square">
            <a:spAutoFit/>
          </a:bodyPr>
          <a:p>
            <a:r>
              <a:rPr lang="en-US" altLang="zh-CN" sz="1500" dirty="0"/>
              <a:t>Model: QP-19</a:t>
            </a:r>
            <a:endParaRPr lang="en-US" altLang="zh-CN" sz="1500" dirty="0"/>
          </a:p>
          <a:p>
            <a:r>
              <a:rPr lang="en-US" altLang="zh-CN" sz="1500" dirty="0"/>
              <a:t>Motor: 750W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16.0mm</a:t>
            </a:r>
            <a:endParaRPr lang="en-US" altLang="zh-CN" sz="1500" dirty="0">
              <a:solidFill>
                <a:srgbClr val="FF0000"/>
              </a:solidFill>
            </a:endParaRPr>
          </a:p>
          <a:p>
            <a:r>
              <a:rPr lang="en-US" altLang="zh-CN" sz="1500" dirty="0">
                <a:solidFill>
                  <a:srgbClr val="FF0000"/>
                </a:solidFill>
              </a:rPr>
              <a:t>Load Capacity: 100KG</a:t>
            </a:r>
            <a:endParaRPr lang="en-US" altLang="zh-CN" sz="1500" dirty="0">
              <a:solidFill>
                <a:srgbClr val="FF0000"/>
              </a:solidFill>
            </a:endParaRPr>
          </a:p>
          <a:p>
            <a:r>
              <a:rPr lang="en-US" altLang="zh-CN" sz="1500" dirty="0"/>
              <a:t>Speed: Maximum 2m/s, stepless speed regulation</a:t>
            </a:r>
            <a:endParaRPr lang="en-US" altLang="zh-CN" sz="1500" dirty="0"/>
          </a:p>
          <a:p>
            <a:r>
              <a:rPr lang="en-US" altLang="zh-CN" sz="1500" dirty="0"/>
              <a:t>Cable Width: Customizable upon request.</a:t>
            </a:r>
            <a:endParaRPr lang="en-US" altLang="zh-CN" sz="1500" dirty="0"/>
          </a:p>
          <a:p>
            <a:r>
              <a:rPr lang="en-US" altLang="zh-CN" sz="1500" dirty="0">
                <a:solidFill>
                  <a:srgbClr val="FF0000"/>
                </a:solidFill>
              </a:rPr>
              <a:t>Spool Diameter: Maximum 630mm</a:t>
            </a:r>
            <a:endParaRPr lang="en-US" altLang="zh-CN" sz="1500" dirty="0">
              <a:solidFill>
                <a:srgbClr val="FF0000"/>
              </a:solidFill>
            </a:endParaRPr>
          </a:p>
          <a:p>
            <a:r>
              <a:rPr lang="en-US" altLang="zh-CN" sz="1500" dirty="0">
                <a:solidFill>
                  <a:srgbClr val="FF0000"/>
                </a:solidFill>
              </a:rPr>
              <a:t>Spool Width: Within 480mm</a:t>
            </a:r>
            <a:endParaRPr lang="en-US" altLang="zh-CN" sz="1500" dirty="0">
              <a:solidFill>
                <a:srgbClr val="FF0000"/>
              </a:solidFill>
            </a:endParaRPr>
          </a:p>
          <a:p>
            <a:r>
              <a:rPr lang="en-US" altLang="zh-CN" sz="1500" dirty="0">
                <a:solidFill>
                  <a:srgbClr val="FF0000"/>
                </a:solidFill>
              </a:rPr>
              <a:t>Spool Inner Diameter: 400 spools can hold 120mm-300mm, 500 spools can hold 120mm-400mm</a:t>
            </a:r>
            <a:endParaRPr lang="en-US" altLang="zh-CN" sz="1500" dirty="0">
              <a:solidFill>
                <a:srgbClr val="FF0000"/>
              </a:solidFill>
            </a:endParaRPr>
          </a:p>
          <a:p>
            <a:r>
              <a:rPr lang="en-US" altLang="zh-CN" sz="1500" dirty="0"/>
              <a:t>Cable Storage Length: Approximately 3.5m with pulley</a:t>
            </a:r>
            <a:endParaRPr lang="en-US" altLang="zh-CN" sz="1500" dirty="0"/>
          </a:p>
          <a:p>
            <a:r>
              <a:rPr lang="en-US" altLang="zh-CN" sz="1500" dirty="0"/>
              <a:t>Dimensions: 960*810*1050mm</a:t>
            </a:r>
            <a:endParaRPr lang="en-US" altLang="zh-CN" sz="1500" dirty="0"/>
          </a:p>
          <a:p>
            <a:r>
              <a:rPr lang="en-US" altLang="zh-CN" sz="1500" dirty="0"/>
              <a:t>Gross Weight: 215KG</a:t>
            </a:r>
            <a:endParaRPr lang="en-US" altLang="zh-CN" sz="1500" dirty="0"/>
          </a:p>
          <a:p>
            <a:r>
              <a:rPr lang="en-US" altLang="zh-CN" sz="1500" dirty="0"/>
              <a:t>Functions: Active cable feeding; can be modified for cable laying with cable feeding. Automatic sensing with brake, uniform speed guide rail, no resistance. Low noise; adjustable pulley according to wire diameter. Stepless speed regulation, no manual adjustment required. It can be connected to an automatic machine, with automatic stop, brake, and alarm.</a:t>
            </a:r>
            <a:r>
              <a:rPr lang="zh-CN" altLang="en-US" sz="1500" dirty="0"/>
              <a:t>。</a:t>
            </a:r>
            <a:endParaRPr lang="zh-CN" altLang="en-US" sz="1500" dirty="0"/>
          </a:p>
        </p:txBody>
      </p:sp>
      <p:pic>
        <p:nvPicPr>
          <p:cNvPr id="13" name="Picture 87"/>
          <p:cNvPicPr>
            <a:picLocks noChangeAspect="1" noChangeArrowheads="1"/>
          </p:cNvPicPr>
          <p:nvPr/>
        </p:nvPicPr>
        <p:blipFill>
          <a:blip r:embed="rId1" cstate="print"/>
          <a:srcRect l="5185" t="19687" b="19844"/>
          <a:stretch>
            <a:fillRect/>
          </a:stretch>
        </p:blipFill>
        <p:spPr bwMode="auto">
          <a:xfrm>
            <a:off x="6626225" y="1560830"/>
            <a:ext cx="4627245" cy="4177665"/>
          </a:xfrm>
          <a:prstGeom prst="rect">
            <a:avLst/>
          </a:prstGeom>
          <a:noFill/>
          <a:ln w="1">
            <a:noFill/>
            <a:miter lim="800000"/>
            <a:headEnd/>
            <a:tailEnd type="none" w="med" len="med"/>
          </a:ln>
          <a:effectLst/>
        </p:spPr>
      </p:pic>
    </p:spTree>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6932" y="487280"/>
            <a:ext cx="11123801" cy="1044225"/>
          </a:xfrm>
        </p:spPr>
        <p:txBody>
          <a:bodyPr>
            <a:normAutofit/>
          </a:bodyPr>
          <a:lstStyle/>
          <a:p>
            <a:pPr algn="ctr"/>
            <a:r>
              <a:rPr lang="zh-CN" altLang="en-US" dirty="0" smtClean="0"/>
              <a:t> </a:t>
            </a:r>
            <a:r>
              <a:rPr lang="en-US" altLang="zh-CN" sz="3200" dirty="0"/>
              <a:t>Series 20: Heavy-duty ground-supported</a:t>
            </a:r>
            <a:endParaRPr lang="en-US" altLang="zh-CN" sz="3200" dirty="0"/>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9" name="矩形 8"/>
          <p:cNvSpPr/>
          <p:nvPr/>
        </p:nvSpPr>
        <p:spPr>
          <a:xfrm>
            <a:off x="617855" y="1758950"/>
            <a:ext cx="5647055" cy="4707890"/>
          </a:xfrm>
          <a:prstGeom prst="rect">
            <a:avLst/>
          </a:prstGeom>
        </p:spPr>
        <p:txBody>
          <a:bodyPr wrap="square">
            <a:spAutoFit/>
          </a:bodyPr>
          <a:p>
            <a:r>
              <a:rPr lang="en-US" altLang="zh-CN" sz="1500" dirty="0"/>
              <a:t>Model:QP-20</a:t>
            </a:r>
            <a:endParaRPr lang="en-US" altLang="zh-CN" sz="1500" dirty="0"/>
          </a:p>
          <a:p>
            <a:r>
              <a:rPr lang="en-US" altLang="zh-CN" sz="1500" dirty="0"/>
              <a:t>Motor: 750W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16.0mm</a:t>
            </a:r>
            <a:endParaRPr lang="en-US" altLang="zh-CN" sz="1500" dirty="0">
              <a:solidFill>
                <a:srgbClr val="FF0000"/>
              </a:solidFill>
            </a:endParaRPr>
          </a:p>
          <a:p>
            <a:r>
              <a:rPr lang="en-US" altLang="zh-CN" sz="1500" dirty="0">
                <a:solidFill>
                  <a:srgbClr val="FF0000"/>
                </a:solidFill>
              </a:rPr>
              <a:t>Load Capacity: 250KG</a:t>
            </a:r>
            <a:endParaRPr lang="en-US" altLang="zh-CN" sz="1500" dirty="0">
              <a:solidFill>
                <a:srgbClr val="FF0000"/>
              </a:solidFill>
            </a:endParaRPr>
          </a:p>
          <a:p>
            <a:r>
              <a:rPr lang="en-US" altLang="zh-CN" sz="1500" dirty="0"/>
              <a:t>Speed: Maximum 2m/s, stepless speed regulation</a:t>
            </a:r>
            <a:endParaRPr lang="en-US" altLang="zh-CN" sz="1500" dirty="0"/>
          </a:p>
          <a:p>
            <a:r>
              <a:rPr lang="en-US" altLang="zh-CN" sz="1500" dirty="0"/>
              <a:t>Cable Width: Customizable upon request.</a:t>
            </a:r>
            <a:endParaRPr lang="en-US" altLang="zh-CN" sz="1500" dirty="0"/>
          </a:p>
          <a:p>
            <a:r>
              <a:rPr lang="en-US" altLang="zh-CN" sz="1500" dirty="0">
                <a:solidFill>
                  <a:srgbClr val="FF0000"/>
                </a:solidFill>
              </a:rPr>
              <a:t>Spool Diameter: 800mm</a:t>
            </a:r>
            <a:endParaRPr lang="en-US" altLang="zh-CN" sz="1500" dirty="0">
              <a:solidFill>
                <a:srgbClr val="FF0000"/>
              </a:solidFill>
            </a:endParaRPr>
          </a:p>
          <a:p>
            <a:r>
              <a:rPr lang="en-US" altLang="zh-CN" sz="1500" dirty="0">
                <a:solidFill>
                  <a:srgbClr val="FF0000"/>
                </a:solidFill>
              </a:rPr>
              <a:t>Spool Width: Within 600mm</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120mm-400mm wire, 600 spools can hold 120-5000mm wire, 700 spools can hold 120mm-600mm wire</a:t>
            </a:r>
            <a:endParaRPr lang="en-US" altLang="zh-CN" sz="1500" dirty="0">
              <a:solidFill>
                <a:srgbClr val="FF0000"/>
              </a:solidFill>
            </a:endParaRPr>
          </a:p>
          <a:p>
            <a:r>
              <a:rPr lang="en-US" altLang="zh-CN" sz="1500" dirty="0"/>
              <a:t>Wire Storage Length: Approximately 3.5m with pulley</a:t>
            </a:r>
            <a:endParaRPr lang="en-US" altLang="zh-CN" sz="1500" dirty="0"/>
          </a:p>
          <a:p>
            <a:r>
              <a:rPr lang="en-US" altLang="zh-CN" sz="1500" dirty="0"/>
              <a:t>Dimensions: 1240*920*1050mm</a:t>
            </a:r>
            <a:endParaRPr lang="en-US" altLang="zh-CN" sz="1500" dirty="0"/>
          </a:p>
          <a:p>
            <a:r>
              <a:rPr lang="en-US" altLang="zh-CN" sz="1500" dirty="0"/>
              <a:t>Functions: Active wire feeding; can be modified to feed bundled wires. Automatic sensing with brake, uniform speed guide rail, no resistance. Low noise; the reel can be adjusted according to wire diameter. Stepless speed regulation, no manual adjustment required. Can be connected to an automatic machine with automatic stop, brake, and alarm.</a:t>
            </a:r>
            <a:endParaRPr lang="en-US" altLang="zh-CN" sz="1500" dirty="0"/>
          </a:p>
        </p:txBody>
      </p:sp>
      <p:pic>
        <p:nvPicPr>
          <p:cNvPr id="3" name="Picture 3"/>
          <p:cNvPicPr>
            <a:picLocks noChangeAspect="1" noChangeArrowheads="1"/>
          </p:cNvPicPr>
          <p:nvPr/>
        </p:nvPicPr>
        <p:blipFill>
          <a:blip r:embed="rId1" cstate="print"/>
          <a:srcRect l="10000" t="14875" r="4167" b="4210"/>
          <a:stretch>
            <a:fillRect/>
          </a:stretch>
        </p:blipFill>
        <p:spPr>
          <a:xfrm>
            <a:off x="6979920" y="1652270"/>
            <a:ext cx="4390390" cy="4541520"/>
          </a:xfrm>
          <a:prstGeom prst="rect">
            <a:avLst/>
          </a:prstGeom>
          <a:noFill/>
          <a:ln w="1">
            <a:noFill/>
            <a:miter lim="800000"/>
            <a:headEnd/>
            <a:tailEnd type="none" w="med" len="med"/>
          </a:ln>
          <a:effectLst/>
        </p:spPr>
      </p:pic>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2" name="标题 1"/>
          <p:cNvSpPr>
            <a:spLocks noGrp="1"/>
          </p:cNvSpPr>
          <p:nvPr>
            <p:ph type="title"/>
          </p:nvPr>
        </p:nvSpPr>
        <p:spPr>
          <a:xfrm>
            <a:off x="0" y="380365"/>
            <a:ext cx="10154920" cy="640080"/>
          </a:xfrm>
        </p:spPr>
        <p:txBody>
          <a:bodyPr>
            <a:normAutofit fontScale="90000"/>
          </a:bodyPr>
          <a:lstStyle/>
          <a:p>
            <a:r>
              <a:rPr lang="zh-CN" altLang="en-US" dirty="0" smtClean="0"/>
              <a:t>                   </a:t>
            </a:r>
            <a:r>
              <a:rPr lang="en-US" altLang="zh-CN" sz="2780" dirty="0"/>
              <a:t>Series 21: New Energy Lifting Heavy-Duty</a:t>
            </a:r>
            <a:endParaRPr lang="en-US" altLang="zh-CN" sz="2780" dirty="0"/>
          </a:p>
        </p:txBody>
      </p:sp>
      <p:sp>
        <p:nvSpPr>
          <p:cNvPr id="12" name="矩形 11"/>
          <p:cNvSpPr/>
          <p:nvPr/>
        </p:nvSpPr>
        <p:spPr>
          <a:xfrm>
            <a:off x="575945" y="1198245"/>
            <a:ext cx="5386705" cy="3513455"/>
          </a:xfrm>
          <a:prstGeom prst="rect">
            <a:avLst/>
          </a:prstGeom>
        </p:spPr>
        <p:txBody>
          <a:bodyPr>
            <a:noAutofit/>
          </a:bodyPr>
          <a:lstStyle/>
          <a:p>
            <a:r>
              <a:rPr lang="en-US" altLang="zh-CN" sz="1500" dirty="0" smtClean="0"/>
              <a:t>Model: QP-21</a:t>
            </a:r>
            <a:endParaRPr lang="en-US" altLang="zh-CN" sz="1500" dirty="0" smtClean="0"/>
          </a:p>
          <a:p>
            <a:r>
              <a:rPr lang="en-US" altLang="zh-CN" sz="1500" dirty="0" smtClean="0"/>
              <a:t>Total Power: 2370W (Motor 2200W + Switching Power Supply 50W + Lifting Motor 120W)</a:t>
            </a:r>
            <a:endParaRPr lang="en-US" altLang="zh-CN" sz="1500" dirty="0" smtClean="0"/>
          </a:p>
          <a:p>
            <a:r>
              <a:rPr lang="en-US" altLang="zh-CN" sz="1500" dirty="0" smtClean="0"/>
              <a:t>Power Supply: AC 380V</a:t>
            </a:r>
            <a:endParaRPr lang="en-US" altLang="zh-CN" sz="1500" dirty="0" smtClean="0"/>
          </a:p>
          <a:p>
            <a:r>
              <a:rPr lang="en-US" altLang="zh-CN" sz="1500" dirty="0" smtClean="0">
                <a:solidFill>
                  <a:srgbClr val="FF0000"/>
                </a:solidFill>
              </a:rPr>
              <a:t>Load Capacity: 300KG</a:t>
            </a:r>
            <a:endParaRPr lang="en-US" altLang="zh-CN" sz="1500" dirty="0" smtClean="0">
              <a:solidFill>
                <a:srgbClr val="FF0000"/>
              </a:solidFill>
            </a:endParaRPr>
          </a:p>
          <a:p>
            <a:r>
              <a:rPr lang="en-US" altLang="zh-CN" sz="1500" dirty="0" smtClean="0">
                <a:solidFill>
                  <a:srgbClr val="FF0000"/>
                </a:solidFill>
              </a:rPr>
              <a:t>Reducer Wire Loading Cone Diameter: 80mm</a:t>
            </a:r>
            <a:endParaRPr lang="en-US" altLang="zh-CN" sz="1500" dirty="0" smtClean="0">
              <a:solidFill>
                <a:srgbClr val="FF0000"/>
              </a:solidFill>
            </a:endParaRPr>
          </a:p>
          <a:p>
            <a:r>
              <a:rPr lang="en-US" altLang="zh-CN" sz="1500" dirty="0" smtClean="0">
                <a:solidFill>
                  <a:srgbClr val="FF0000"/>
                </a:solidFill>
              </a:rPr>
              <a:t>Main Shaft: </a:t>
            </a:r>
            <a:r>
              <a:rPr lang="zh-CN" altLang="en-US" sz="1500" dirty="0" smtClean="0">
                <a:solidFill>
                  <a:srgbClr val="FF0000"/>
                </a:solidFill>
              </a:rPr>
              <a:t>￠</a:t>
            </a:r>
            <a:r>
              <a:rPr lang="en-US" altLang="zh-CN" sz="1500" dirty="0" smtClean="0">
                <a:solidFill>
                  <a:srgbClr val="FF0000"/>
                </a:solidFill>
              </a:rPr>
              <a:t>40mm, Applicable spool diameter 400-800mm, width 350-550mm</a:t>
            </a:r>
            <a:endParaRPr lang="en-US" altLang="zh-CN" sz="1500" dirty="0" smtClean="0">
              <a:solidFill>
                <a:srgbClr val="FF0000"/>
              </a:solidFill>
            </a:endParaRPr>
          </a:p>
          <a:p>
            <a:r>
              <a:rPr lang="en-US" altLang="zh-CN" sz="1500" dirty="0" smtClean="0"/>
              <a:t>Slide Rail Stroke: 700mm</a:t>
            </a:r>
            <a:endParaRPr lang="en-US" altLang="zh-CN" sz="1500" dirty="0" smtClean="0"/>
          </a:p>
          <a:p>
            <a:r>
              <a:rPr lang="en-US" altLang="zh-CN" sz="1500" dirty="0" smtClean="0"/>
              <a:t>Wire Storage Wheel Diameter: 200mm (7 can be customized)</a:t>
            </a:r>
            <a:endParaRPr lang="en-US" altLang="zh-CN" sz="1500" dirty="0" smtClean="0"/>
          </a:p>
          <a:p>
            <a:r>
              <a:rPr lang="en-US" altLang="zh-CN" sz="1500" dirty="0" smtClean="0"/>
              <a:t>Wire Storage Wheel Wire Passing Groove Width: 8mm</a:t>
            </a:r>
            <a:endParaRPr lang="en-US" altLang="zh-CN" sz="1500" dirty="0" smtClean="0"/>
          </a:p>
          <a:p>
            <a:r>
              <a:rPr lang="en-US" altLang="zh-CN" sz="1500" dirty="0" smtClean="0"/>
              <a:t>Net Weight: Approx. 150KG</a:t>
            </a:r>
            <a:endParaRPr lang="en-US" altLang="zh-CN" sz="1500" dirty="0" smtClean="0"/>
          </a:p>
          <a:p>
            <a:r>
              <a:rPr lang="en-US" altLang="zh-CN" sz="1500" dirty="0" smtClean="0"/>
              <a:t>Dimensions: 1700*1300*1200mm</a:t>
            </a:r>
            <a:endParaRPr lang="en-US" altLang="zh-CN" sz="1500" dirty="0" smtClean="0"/>
          </a:p>
          <a:p>
            <a:r>
              <a:rPr lang="en-US" altLang="zh-CN" sz="1500" dirty="0" smtClean="0"/>
              <a:t>Functions:</a:t>
            </a:r>
            <a:endParaRPr lang="en-US" altLang="zh-CN" sz="1500" dirty="0" smtClean="0"/>
          </a:p>
          <a:p>
            <a:r>
              <a:rPr lang="en-US" altLang="zh-CN" sz="1500" dirty="0" smtClean="0"/>
              <a:t>1. Variable frequency lifting automatic wire feeding</a:t>
            </a:r>
            <a:endParaRPr lang="en-US" altLang="zh-CN" sz="1500" dirty="0" smtClean="0"/>
          </a:p>
          <a:p>
            <a:r>
              <a:rPr lang="en-US" altLang="zh-CN" sz="1500" dirty="0" smtClean="0"/>
              <a:t>2. Forward and reverse rotation control</a:t>
            </a:r>
            <a:endParaRPr lang="en-US" altLang="zh-CN" sz="1500" dirty="0" smtClean="0"/>
          </a:p>
          <a:p>
            <a:r>
              <a:rPr lang="en-US" altLang="zh-CN" sz="1500" dirty="0" smtClean="0"/>
              <a:t>3. Variable frequency motor brake</a:t>
            </a:r>
            <a:endParaRPr lang="en-US" altLang="zh-CN" sz="1500" dirty="0" smtClean="0"/>
          </a:p>
          <a:p>
            <a:r>
              <a:rPr lang="en-US" altLang="zh-CN" sz="1500" dirty="0" smtClean="0"/>
              <a:t>4. Adaptive speed adjustment: the higher the slider position, the faster the motor speed; the lower it position, the slower the motor speed.</a:t>
            </a:r>
            <a:endParaRPr lang="en-US" altLang="zh-CN" sz="1500" dirty="0" smtClean="0"/>
          </a:p>
          <a:p>
            <a:r>
              <a:rPr lang="en-US" altLang="zh-CN" sz="1500" dirty="0" smtClean="0"/>
              <a:t>5. Anti-knotting sensor.</a:t>
            </a:r>
            <a:endParaRPr lang="en-US" altLang="zh-CN" sz="1500" dirty="0" smtClean="0"/>
          </a:p>
          <a:p>
            <a:r>
              <a:rPr lang="en-US" altLang="zh-CN" sz="1500" dirty="0" smtClean="0"/>
              <a:t>6. Can be connected to a front wire stripper for simultaneous shutdown.  </a:t>
            </a:r>
            <a:endParaRPr lang="zh-CN" altLang="en-US" sz="1500" dirty="0"/>
          </a:p>
        </p:txBody>
      </p:sp>
      <p:pic>
        <p:nvPicPr>
          <p:cNvPr id="7" name="Picture 88"/>
          <p:cNvPicPr>
            <a:picLocks noChangeAspect="1" noChangeArrowheads="1"/>
          </p:cNvPicPr>
          <p:nvPr/>
        </p:nvPicPr>
        <p:blipFill>
          <a:blip r:embed="rId1" cstate="print"/>
          <a:srcRect t="11200" r="3556" b="5144"/>
          <a:stretch>
            <a:fillRect/>
          </a:stretch>
        </p:blipFill>
        <p:spPr bwMode="auto">
          <a:xfrm>
            <a:off x="7338060" y="1084580"/>
            <a:ext cx="4272915" cy="4739640"/>
          </a:xfrm>
          <a:prstGeom prst="rect">
            <a:avLst/>
          </a:prstGeom>
          <a:noFill/>
          <a:ln w="1">
            <a:noFill/>
            <a:miter lim="800000"/>
            <a:headEnd/>
            <a:tailEnd type="none" w="med" len="med"/>
          </a:ln>
          <a:effectLst/>
        </p:spPr>
      </p:pic>
    </p:spTree>
  </p:cSld>
  <p:clrMapOvr>
    <a:masterClrMapping/>
  </p:clrMapOvr>
  <p:transition>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Tree>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ea typeface="思源黑体 CN Bold" panose="020B0800000000000000" pitchFamily="34" charset="-122"/>
            </a:endParaRPr>
          </a:p>
        </p:txBody>
      </p:sp>
      <p:sp>
        <p:nvSpPr>
          <p:cNvPr id="10" name="任意多边形: 形状 26"/>
          <p:cNvSpPr/>
          <p:nvPr/>
        </p:nvSpPr>
        <p:spPr>
          <a:xfrm flipH="1">
            <a:off x="0" y="5889072"/>
            <a:ext cx="12191999" cy="1595984"/>
          </a:xfrm>
          <a:custGeom>
            <a:avLst/>
            <a:gdLst>
              <a:gd name="connsiteX0" fmla="*/ 10954484 w 12191999"/>
              <a:gd name="connsiteY0" fmla="*/ 1307 h 4495871"/>
              <a:gd name="connsiteX1" fmla="*/ 5093401 w 12191999"/>
              <a:gd name="connsiteY1" fmla="*/ 2335798 h 4495871"/>
              <a:gd name="connsiteX2" fmla="*/ 0 w 12191999"/>
              <a:gd name="connsiteY2" fmla="*/ 1190564 h 4495871"/>
              <a:gd name="connsiteX3" fmla="*/ 0 w 12191999"/>
              <a:gd name="connsiteY3" fmla="*/ 3320802 h 4495871"/>
              <a:gd name="connsiteX4" fmla="*/ 0 w 12191999"/>
              <a:gd name="connsiteY4" fmla="*/ 3451377 h 4495871"/>
              <a:gd name="connsiteX5" fmla="*/ 0 w 12191999"/>
              <a:gd name="connsiteY5" fmla="*/ 4481856 h 4495871"/>
              <a:gd name="connsiteX6" fmla="*/ 12191999 w 12191999"/>
              <a:gd name="connsiteY6" fmla="*/ 4495871 h 4495871"/>
              <a:gd name="connsiteX7" fmla="*/ 12191999 w 12191999"/>
              <a:gd name="connsiteY7" fmla="*/ 239580 h 4495871"/>
              <a:gd name="connsiteX8" fmla="*/ 11885276 w 12191999"/>
              <a:gd name="connsiteY8" fmla="*/ 141051 h 4495871"/>
              <a:gd name="connsiteX9" fmla="*/ 10954484 w 12191999"/>
              <a:gd name="connsiteY9" fmla="*/ 1307 h 449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4495871">
                <a:moveTo>
                  <a:pt x="10954484" y="1307"/>
                </a:moveTo>
                <a:cubicBezTo>
                  <a:pt x="8735282" y="-56463"/>
                  <a:pt x="6909753" y="1817698"/>
                  <a:pt x="5093401" y="2335798"/>
                </a:cubicBezTo>
                <a:cubicBezTo>
                  <a:pt x="1694159" y="3304798"/>
                  <a:pt x="0" y="1190564"/>
                  <a:pt x="0" y="1190564"/>
                </a:cubicBezTo>
                <a:lnTo>
                  <a:pt x="0" y="3320802"/>
                </a:lnTo>
                <a:lnTo>
                  <a:pt x="0" y="3451377"/>
                </a:lnTo>
                <a:lnTo>
                  <a:pt x="0" y="4481856"/>
                </a:lnTo>
                <a:lnTo>
                  <a:pt x="12191999" y="4495871"/>
                </a:lnTo>
                <a:lnTo>
                  <a:pt x="12191999" y="239580"/>
                </a:lnTo>
                <a:lnTo>
                  <a:pt x="11885276" y="141051"/>
                </a:lnTo>
                <a:cubicBezTo>
                  <a:pt x="11567042" y="52987"/>
                  <a:pt x="11257103" y="9185"/>
                  <a:pt x="10954484" y="1307"/>
                </a:cubicBezTo>
                <a:close/>
              </a:path>
            </a:pathLst>
          </a:custGeom>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ln w="12700">
            <a:miter lim="400000"/>
          </a:ln>
        </p:spPr>
        <p:txBody>
          <a:bodyPr wrap="square" lIns="0" tIns="0" rIns="0" bIns="0" anchor="ctr">
            <a:noAutofit/>
          </a:bodyPr>
          <a:p>
            <a:pPr lvl="0"/>
            <a:endParaRPr dirty="0">
              <a:ea typeface="思源黑体 CN Bold" panose="020B0800000000000000" pitchFamily="34" charset="-122"/>
            </a:endParaRPr>
          </a:p>
        </p:txBody>
      </p:sp>
      <p:sp>
        <p:nvSpPr>
          <p:cNvPr id="3" name="标题 1"/>
          <p:cNvSpPr>
            <a:spLocks noGrp="1"/>
          </p:cNvSpPr>
          <p:nvPr/>
        </p:nvSpPr>
        <p:spPr>
          <a:xfrm>
            <a:off x="683895" y="487680"/>
            <a:ext cx="10442575" cy="104394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思源黑体 CN Bold" panose="020B0800000000000000" pitchFamily="34" charset="-122"/>
                <a:cs typeface="+mj-cs"/>
              </a:defRPr>
            </a:lvl1pPr>
          </a:lstStyle>
          <a:p>
            <a:r>
              <a:rPr lang="zh-CN" altLang="en-US" dirty="0" smtClean="0"/>
              <a:t> </a:t>
            </a:r>
            <a:r>
              <a:rPr lang="en-US" altLang="zh-CN" sz="3555" dirty="0" smtClean="0"/>
              <a:t>Series 22: Heavy-duty 630 double-wire pay-off machine</a:t>
            </a:r>
            <a:endParaRPr lang="en-US" altLang="zh-CN" sz="3555" dirty="0" smtClean="0"/>
          </a:p>
        </p:txBody>
      </p:sp>
      <p:sp>
        <p:nvSpPr>
          <p:cNvPr id="9" name="文本框 8"/>
          <p:cNvSpPr txBox="1"/>
          <p:nvPr/>
        </p:nvSpPr>
        <p:spPr>
          <a:xfrm>
            <a:off x="8817610" y="1945640"/>
            <a:ext cx="2132965" cy="521970"/>
          </a:xfrm>
          <a:prstGeom prst="rect">
            <a:avLst/>
          </a:prstGeom>
          <a:noFill/>
        </p:spPr>
        <p:txBody>
          <a:bodyPr wrap="square" rtlCol="0">
            <a:spAutoFit/>
          </a:bodyPr>
          <a:p>
            <a:r>
              <a:rPr lang="en-US" altLang="zh-CN" sz="2800"/>
              <a:t>QP-21</a:t>
            </a:r>
            <a:endParaRPr lang="en-US" altLang="zh-CN" sz="2800"/>
          </a:p>
        </p:txBody>
      </p:sp>
      <p:sp>
        <p:nvSpPr>
          <p:cNvPr id="6" name="文本框 5"/>
          <p:cNvSpPr txBox="1"/>
          <p:nvPr/>
        </p:nvSpPr>
        <p:spPr>
          <a:xfrm>
            <a:off x="379095" y="1531620"/>
            <a:ext cx="8164195" cy="4246245"/>
          </a:xfrm>
          <a:prstGeom prst="rect">
            <a:avLst/>
          </a:prstGeom>
          <a:noFill/>
        </p:spPr>
        <p:txBody>
          <a:bodyPr wrap="square" rtlCol="0">
            <a:spAutoFit/>
          </a:bodyPr>
          <a:p>
            <a:r>
              <a:rPr lang="en-US" altLang="zh-CN"/>
              <a:t>Power supply: 220V 50/60Hz, Motor: 750W,</a:t>
            </a:r>
            <a:endParaRPr lang="en-US" altLang="zh-CN"/>
          </a:p>
          <a:p>
            <a:r>
              <a:rPr lang="en-US" altLang="zh-CN"/>
              <a:t>Dimensions: 1260*950*1360mm,</a:t>
            </a:r>
            <a:endParaRPr lang="en-US" altLang="zh-CN"/>
          </a:p>
          <a:p>
            <a:r>
              <a:rPr lang="en-US" altLang="zh-CN">
                <a:solidFill>
                  <a:srgbClr val="FF0000"/>
                </a:solidFill>
              </a:rPr>
              <a:t>Weight: Approximately 86 kg.</a:t>
            </a:r>
            <a:endParaRPr lang="en-US" altLang="zh-CN">
              <a:solidFill>
                <a:srgbClr val="FF0000"/>
              </a:solidFill>
            </a:endParaRPr>
          </a:p>
          <a:p>
            <a:endParaRPr lang="en-US" altLang="zh-CN"/>
          </a:p>
          <a:p>
            <a:r>
              <a:rPr lang="en-US" altLang="zh-CN">
                <a:solidFill>
                  <a:srgbClr val="FF0000"/>
                </a:solidFill>
              </a:rPr>
              <a:t>Suitable wire feed: Inner diameter 40-95mm, Outer diameter: 300-630mm, Width: 230-450mm,</a:t>
            </a:r>
            <a:endParaRPr lang="en-US" altLang="zh-CN">
              <a:solidFill>
                <a:srgbClr val="FF0000"/>
              </a:solidFill>
            </a:endParaRPr>
          </a:p>
          <a:p>
            <a:r>
              <a:rPr lang="en-US" altLang="zh-CN"/>
              <a:t>Load capacity: 150KG, Active wire feed, Manual wire feed, Automatic sensing with brake, Uniform guide rail speed, No resistance, Low noise, Adjustable reel for different wire diameters.</a:t>
            </a:r>
            <a:endParaRPr lang="en-US" altLang="zh-CN"/>
          </a:p>
          <a:p>
            <a:endParaRPr lang="en-US" altLang="zh-CN"/>
          </a:p>
          <a:p>
            <a:r>
              <a:rPr lang="en-US" altLang="zh-CN">
                <a:solidFill>
                  <a:srgbClr val="FF0000"/>
                </a:solidFill>
              </a:rPr>
              <a:t>Wire diameter: Up to 12.0mm,</a:t>
            </a:r>
            <a:r>
              <a:rPr lang="en-US" altLang="zh-CN"/>
              <a:t> Stepless speed regulation (3 meters per second), Automatic speed control, no manual adjustment required.</a:t>
            </a:r>
            <a:endParaRPr lang="en-US" altLang="zh-CN"/>
          </a:p>
          <a:p>
            <a:endParaRPr lang="en-US" altLang="zh-CN"/>
          </a:p>
          <a:p>
            <a:r>
              <a:rPr lang="en-US" altLang="zh-CN"/>
              <a:t>Can be connected to an automatic machine, with automatic stop and brake, and alarm.</a:t>
            </a:r>
            <a:endParaRPr lang="en-US" altLang="zh-CN"/>
          </a:p>
        </p:txBody>
      </p:sp>
      <p:pic>
        <p:nvPicPr>
          <p:cNvPr id="7" name="图片 6" descr="轻向型无极变速"/>
          <p:cNvPicPr>
            <a:picLocks noChangeAspect="1"/>
          </p:cNvPicPr>
          <p:nvPr/>
        </p:nvPicPr>
        <p:blipFill>
          <a:blip r:embed="rId1"/>
          <a:stretch>
            <a:fillRect/>
          </a:stretch>
        </p:blipFill>
        <p:spPr>
          <a:xfrm>
            <a:off x="8094345" y="2881630"/>
            <a:ext cx="3272790" cy="327279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任意多边形: 形状 26"/>
          <p:cNvSpPr/>
          <p:nvPr/>
        </p:nvSpPr>
        <p:spPr>
          <a:xfrm flipH="1">
            <a:off x="0" y="5889072"/>
            <a:ext cx="12191999" cy="1595984"/>
          </a:xfrm>
          <a:custGeom>
            <a:avLst/>
            <a:gdLst>
              <a:gd name="connsiteX0" fmla="*/ 10954484 w 12191999"/>
              <a:gd name="connsiteY0" fmla="*/ 1307 h 4495871"/>
              <a:gd name="connsiteX1" fmla="*/ 5093401 w 12191999"/>
              <a:gd name="connsiteY1" fmla="*/ 2335798 h 4495871"/>
              <a:gd name="connsiteX2" fmla="*/ 0 w 12191999"/>
              <a:gd name="connsiteY2" fmla="*/ 1190564 h 4495871"/>
              <a:gd name="connsiteX3" fmla="*/ 0 w 12191999"/>
              <a:gd name="connsiteY3" fmla="*/ 3320802 h 4495871"/>
              <a:gd name="connsiteX4" fmla="*/ 0 w 12191999"/>
              <a:gd name="connsiteY4" fmla="*/ 3451377 h 4495871"/>
              <a:gd name="connsiteX5" fmla="*/ 0 w 12191999"/>
              <a:gd name="connsiteY5" fmla="*/ 4481856 h 4495871"/>
              <a:gd name="connsiteX6" fmla="*/ 12191999 w 12191999"/>
              <a:gd name="connsiteY6" fmla="*/ 4495871 h 4495871"/>
              <a:gd name="connsiteX7" fmla="*/ 12191999 w 12191999"/>
              <a:gd name="connsiteY7" fmla="*/ 239580 h 4495871"/>
              <a:gd name="connsiteX8" fmla="*/ 11885276 w 12191999"/>
              <a:gd name="connsiteY8" fmla="*/ 141051 h 4495871"/>
              <a:gd name="connsiteX9" fmla="*/ 10954484 w 12191999"/>
              <a:gd name="connsiteY9" fmla="*/ 1307 h 449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4495871">
                <a:moveTo>
                  <a:pt x="10954484" y="1307"/>
                </a:moveTo>
                <a:cubicBezTo>
                  <a:pt x="8735282" y="-56463"/>
                  <a:pt x="6909753" y="1817698"/>
                  <a:pt x="5093401" y="2335798"/>
                </a:cubicBezTo>
                <a:cubicBezTo>
                  <a:pt x="1694159" y="3304798"/>
                  <a:pt x="0" y="1190564"/>
                  <a:pt x="0" y="1190564"/>
                </a:cubicBezTo>
                <a:lnTo>
                  <a:pt x="0" y="3320802"/>
                </a:lnTo>
                <a:lnTo>
                  <a:pt x="0" y="3451377"/>
                </a:lnTo>
                <a:lnTo>
                  <a:pt x="0" y="4481856"/>
                </a:lnTo>
                <a:lnTo>
                  <a:pt x="12191999" y="4495871"/>
                </a:lnTo>
                <a:lnTo>
                  <a:pt x="12191999" y="239580"/>
                </a:lnTo>
                <a:lnTo>
                  <a:pt x="11885276" y="141051"/>
                </a:lnTo>
                <a:cubicBezTo>
                  <a:pt x="11567042" y="52987"/>
                  <a:pt x="11257103" y="9185"/>
                  <a:pt x="10954484" y="1307"/>
                </a:cubicBezTo>
                <a:close/>
              </a:path>
            </a:pathLst>
          </a:custGeom>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ln w="12700">
            <a:miter lim="400000"/>
          </a:ln>
        </p:spPr>
        <p:txBody>
          <a:bodyPr wrap="square" lIns="0" tIns="0" rIns="0" bIns="0" anchor="ctr">
            <a:noAutofit/>
          </a:bodyPr>
          <a:p>
            <a:pPr lvl="0"/>
            <a:endParaRPr dirty="0">
              <a:ea typeface="思源黑体 CN Bold" panose="020B0800000000000000" pitchFamily="34" charset="-122"/>
            </a:endParaRPr>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ea typeface="思源黑体 CN Bold" panose="020B0800000000000000" pitchFamily="34" charset="-122"/>
            </a:endParaRPr>
          </a:p>
        </p:txBody>
      </p:sp>
      <p:sp>
        <p:nvSpPr>
          <p:cNvPr id="11" name="文本框 8"/>
          <p:cNvSpPr txBox="1"/>
          <p:nvPr/>
        </p:nvSpPr>
        <p:spPr>
          <a:xfrm>
            <a:off x="8636909" y="1532068"/>
            <a:ext cx="2155970" cy="521970"/>
          </a:xfrm>
          <a:prstGeom prst="rect">
            <a:avLst/>
          </a:prstGeom>
          <a:noFill/>
        </p:spPr>
        <p:txBody>
          <a:bodyPr wrap="square" rtlCol="0">
            <a:spAutoFit/>
          </a:bodyPr>
          <a:lstStyle/>
          <a:p>
            <a:r>
              <a:rPr lang="en-US" sz="2800" b="1" dirty="0" smtClean="0"/>
              <a:t>QP-23</a:t>
            </a:r>
            <a:r>
              <a:rPr lang="zh-CN" altLang="en-US" sz="2400" dirty="0" smtClean="0"/>
              <a:t>  </a:t>
            </a:r>
            <a:endParaRPr lang="zh-CN" altLang="en-US" sz="2000" dirty="0"/>
          </a:p>
        </p:txBody>
      </p:sp>
      <p:sp>
        <p:nvSpPr>
          <p:cNvPr id="4" name="标题 1"/>
          <p:cNvSpPr>
            <a:spLocks noGrp="1"/>
          </p:cNvSpPr>
          <p:nvPr/>
        </p:nvSpPr>
        <p:spPr>
          <a:xfrm>
            <a:off x="214687" y="487915"/>
            <a:ext cx="11123801" cy="1044225"/>
          </a:xfrm>
          <a:prstGeom prst="rect">
            <a:avLst/>
          </a:prstGeom>
        </p:spPr>
        <p:txBody>
          <a:bodyPr vert="horz" lIns="91440" tIns="45720" rIns="91440" bIns="45720" rtlCol="0" anchor="ctr">
            <a:normAutofit fontScale="80000"/>
          </a:bodyPr>
          <a:lstStyle>
            <a:lvl1pPr algn="l" defTabSz="914400" rtl="0" eaLnBrk="1" latinLnBrk="0" hangingPunct="1">
              <a:lnSpc>
                <a:spcPct val="90000"/>
              </a:lnSpc>
              <a:spcBef>
                <a:spcPct val="0"/>
              </a:spcBef>
              <a:buNone/>
              <a:defRPr sz="4400" kern="1200">
                <a:solidFill>
                  <a:schemeClr val="tx1"/>
                </a:solidFill>
                <a:latin typeface="+mj-lt"/>
                <a:ea typeface="思源黑体 CN Bold" panose="020B0800000000000000" pitchFamily="34" charset="-122"/>
                <a:cs typeface="+mj-cs"/>
              </a:defRPr>
            </a:lvl1pPr>
          </a:lstStyle>
          <a:p>
            <a:r>
              <a:rPr lang="zh-CN" altLang="en-US" dirty="0" smtClean="0"/>
              <a:t>                   </a:t>
            </a:r>
            <a:r>
              <a:rPr lang="en-US" altLang="zh-CN" dirty="0" smtClean="0"/>
              <a:t>Series 23: Heavy-duty 630 Double-wire </a:t>
            </a:r>
            <a:endParaRPr lang="en-US" altLang="zh-CN" dirty="0" smtClean="0"/>
          </a:p>
        </p:txBody>
      </p:sp>
      <p:sp>
        <p:nvSpPr>
          <p:cNvPr id="6" name="文本框 5"/>
          <p:cNvSpPr txBox="1"/>
          <p:nvPr/>
        </p:nvSpPr>
        <p:spPr>
          <a:xfrm>
            <a:off x="419100" y="1532255"/>
            <a:ext cx="6792595" cy="3969385"/>
          </a:xfrm>
          <a:prstGeom prst="rect">
            <a:avLst/>
          </a:prstGeom>
          <a:noFill/>
        </p:spPr>
        <p:txBody>
          <a:bodyPr wrap="square" rtlCol="0">
            <a:spAutoFit/>
          </a:bodyPr>
          <a:p>
            <a:r>
              <a:rPr lang="en-US" altLang="zh-CN"/>
              <a:t>Dimensions: 1010mm (L) * 1370mm (W) * 1480mm (W)</a:t>
            </a:r>
            <a:endParaRPr lang="en-US" altLang="zh-CN"/>
          </a:p>
          <a:p>
            <a:r>
              <a:rPr lang="en-US" altLang="zh-CN"/>
              <a:t>Weight: 127kg</a:t>
            </a:r>
            <a:endParaRPr lang="en-US" altLang="zh-CN"/>
          </a:p>
          <a:p>
            <a:r>
              <a:rPr lang="en-US" altLang="zh-CN"/>
              <a:t>Power: 1500KW</a:t>
            </a:r>
            <a:endParaRPr lang="en-US" altLang="zh-CN"/>
          </a:p>
          <a:p>
            <a:r>
              <a:rPr lang="en-US" altLang="zh-CN"/>
              <a:t>Voltage: 220V</a:t>
            </a:r>
            <a:endParaRPr lang="en-US" altLang="zh-CN"/>
          </a:p>
          <a:p>
            <a:r>
              <a:rPr lang="en-US" altLang="zh-CN"/>
              <a:t>Motor: 750W</a:t>
            </a:r>
            <a:endParaRPr lang="en-US" altLang="zh-CN"/>
          </a:p>
          <a:p>
            <a:r>
              <a:rPr lang="en-US" altLang="zh-CN"/>
              <a:t>Inverter: 750W</a:t>
            </a:r>
            <a:endParaRPr lang="en-US" altLang="zh-CN"/>
          </a:p>
          <a:p>
            <a:r>
              <a:rPr lang="en-US" altLang="zh-CN">
                <a:solidFill>
                  <a:srgbClr val="FF0000"/>
                </a:solidFill>
              </a:rPr>
              <a:t>Load Capacity: 100KG per side, Total Weight: 200kg</a:t>
            </a:r>
            <a:endParaRPr lang="en-US" altLang="zh-CN">
              <a:solidFill>
                <a:srgbClr val="FF0000"/>
              </a:solidFill>
            </a:endParaRPr>
          </a:p>
          <a:p>
            <a:r>
              <a:rPr lang="en-US" altLang="zh-CN"/>
              <a:t>Speed: 3 meters per second</a:t>
            </a:r>
            <a:endParaRPr lang="en-US" altLang="zh-CN"/>
          </a:p>
          <a:p>
            <a:r>
              <a:rPr lang="en-US" altLang="zh-CN">
                <a:solidFill>
                  <a:srgbClr val="FF0000"/>
                </a:solidFill>
              </a:rPr>
              <a:t>Wire Feeding Specifications: 1-5mm wire diameter</a:t>
            </a:r>
            <a:endParaRPr lang="en-US" altLang="zh-CN">
              <a:solidFill>
                <a:srgbClr val="FF0000"/>
              </a:solidFill>
            </a:endParaRPr>
          </a:p>
          <a:p>
            <a:r>
              <a:rPr lang="en-US" altLang="zh-CN">
                <a:solidFill>
                  <a:srgbClr val="FF0000"/>
                </a:solidFill>
              </a:rPr>
              <a:t>Universal Axis Shaft Specifications: Inner diameter 40-90mm, Diameter 300-630mm, Height 230-450mm</a:t>
            </a:r>
            <a:endParaRPr lang="en-US" altLang="zh-CN">
              <a:solidFill>
                <a:srgbClr val="FF0000"/>
              </a:solidFill>
            </a:endParaRPr>
          </a:p>
          <a:p>
            <a:r>
              <a:rPr lang="en-US" altLang="zh-CN"/>
              <a:t>Automatic speed control, no manual adjustment required. Automatic or manual wire feeding. Automatic sensor with brake and alarm.</a:t>
            </a:r>
            <a:endParaRPr lang="en-US" altLang="zh-CN"/>
          </a:p>
        </p:txBody>
      </p:sp>
      <p:pic>
        <p:nvPicPr>
          <p:cNvPr id="7" name="图片 6" descr="630重型拖地"/>
          <p:cNvPicPr>
            <a:picLocks noChangeAspect="1"/>
          </p:cNvPicPr>
          <p:nvPr/>
        </p:nvPicPr>
        <p:blipFill>
          <a:blip r:embed="rId1"/>
          <a:stretch>
            <a:fillRect/>
          </a:stretch>
        </p:blipFill>
        <p:spPr>
          <a:xfrm>
            <a:off x="7396480" y="2485390"/>
            <a:ext cx="3843655" cy="3843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2497" y="487915"/>
            <a:ext cx="11123801" cy="1044225"/>
          </a:xfrm>
        </p:spPr>
        <p:txBody>
          <a:bodyPr>
            <a:normAutofit/>
          </a:bodyPr>
          <a:lstStyle/>
          <a:p>
            <a:r>
              <a:rPr lang="zh-CN" altLang="en-US" dirty="0" smtClean="0"/>
              <a:t>           </a:t>
            </a:r>
            <a:r>
              <a:rPr lang="en-US" altLang="zh-CN" dirty="0"/>
              <a:t>Series 24: Electric Pay-off Reel</a:t>
            </a:r>
            <a:endParaRPr lang="en-US" altLang="zh-CN" dirty="0"/>
          </a:p>
        </p:txBody>
      </p:sp>
      <p:sp>
        <p:nvSpPr>
          <p:cNvPr id="4" name="任意多边形: 形状 26"/>
          <p:cNvSpPr/>
          <p:nvPr/>
        </p:nvSpPr>
        <p:spPr>
          <a:xfrm flipH="1">
            <a:off x="0" y="5889072"/>
            <a:ext cx="12191999" cy="1595984"/>
          </a:xfrm>
          <a:custGeom>
            <a:avLst/>
            <a:gdLst>
              <a:gd name="connsiteX0" fmla="*/ 10954484 w 12191999"/>
              <a:gd name="connsiteY0" fmla="*/ 1307 h 4495871"/>
              <a:gd name="connsiteX1" fmla="*/ 5093401 w 12191999"/>
              <a:gd name="connsiteY1" fmla="*/ 2335798 h 4495871"/>
              <a:gd name="connsiteX2" fmla="*/ 0 w 12191999"/>
              <a:gd name="connsiteY2" fmla="*/ 1190564 h 4495871"/>
              <a:gd name="connsiteX3" fmla="*/ 0 w 12191999"/>
              <a:gd name="connsiteY3" fmla="*/ 3320802 h 4495871"/>
              <a:gd name="connsiteX4" fmla="*/ 0 w 12191999"/>
              <a:gd name="connsiteY4" fmla="*/ 3451377 h 4495871"/>
              <a:gd name="connsiteX5" fmla="*/ 0 w 12191999"/>
              <a:gd name="connsiteY5" fmla="*/ 4481856 h 4495871"/>
              <a:gd name="connsiteX6" fmla="*/ 12191999 w 12191999"/>
              <a:gd name="connsiteY6" fmla="*/ 4495871 h 4495871"/>
              <a:gd name="connsiteX7" fmla="*/ 12191999 w 12191999"/>
              <a:gd name="connsiteY7" fmla="*/ 239580 h 4495871"/>
              <a:gd name="connsiteX8" fmla="*/ 11885276 w 12191999"/>
              <a:gd name="connsiteY8" fmla="*/ 141051 h 4495871"/>
              <a:gd name="connsiteX9" fmla="*/ 10954484 w 12191999"/>
              <a:gd name="connsiteY9" fmla="*/ 1307 h 449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4495871">
                <a:moveTo>
                  <a:pt x="10954484" y="1307"/>
                </a:moveTo>
                <a:cubicBezTo>
                  <a:pt x="8735282" y="-56463"/>
                  <a:pt x="6909753" y="1817698"/>
                  <a:pt x="5093401" y="2335798"/>
                </a:cubicBezTo>
                <a:cubicBezTo>
                  <a:pt x="1694159" y="3304798"/>
                  <a:pt x="0" y="1190564"/>
                  <a:pt x="0" y="1190564"/>
                </a:cubicBezTo>
                <a:lnTo>
                  <a:pt x="0" y="3320802"/>
                </a:lnTo>
                <a:lnTo>
                  <a:pt x="0" y="3451377"/>
                </a:lnTo>
                <a:lnTo>
                  <a:pt x="0" y="4481856"/>
                </a:lnTo>
                <a:lnTo>
                  <a:pt x="12191999" y="4495871"/>
                </a:lnTo>
                <a:lnTo>
                  <a:pt x="12191999" y="239580"/>
                </a:lnTo>
                <a:lnTo>
                  <a:pt x="11885276" y="141051"/>
                </a:lnTo>
                <a:cubicBezTo>
                  <a:pt x="11567042" y="52987"/>
                  <a:pt x="11257103" y="9185"/>
                  <a:pt x="10954484" y="1307"/>
                </a:cubicBezTo>
                <a:close/>
              </a:path>
            </a:pathLst>
          </a:custGeom>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ln w="12700">
            <a:miter lim="400000"/>
          </a:ln>
        </p:spPr>
        <p:txBody>
          <a:bodyPr wrap="square" lIns="0" tIns="0" rIns="0" bIns="0" anchor="ctr">
            <a:noAutofit/>
          </a:bodyPr>
          <a:lstStyle/>
          <a:p>
            <a:pPr lvl="0"/>
            <a:endParaRPr dirty="0">
              <a:ea typeface="思源黑体 CN Bold" panose="020B0800000000000000" pitchFamily="34" charset="-122"/>
            </a:endParaRPr>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8" name="文本框 3"/>
          <p:cNvSpPr txBox="1"/>
          <p:nvPr/>
        </p:nvSpPr>
        <p:spPr>
          <a:xfrm>
            <a:off x="336550" y="4074160"/>
            <a:ext cx="7741285" cy="1814830"/>
          </a:xfrm>
          <a:prstGeom prst="rect">
            <a:avLst/>
          </a:prstGeom>
          <a:noFill/>
        </p:spPr>
        <p:txBody>
          <a:bodyPr wrap="square" rtlCol="0">
            <a:spAutoFit/>
          </a:bodyPr>
          <a:lstStyle/>
          <a:p>
            <a:r>
              <a:rPr lang="en-US" altLang="zh-CN" sz="2800" dirty="0" smtClean="0"/>
              <a:t>Applications:</a:t>
            </a:r>
            <a:endParaRPr lang="en-US" altLang="zh-CN" sz="2800" dirty="0" smtClean="0"/>
          </a:p>
          <a:p>
            <a:r>
              <a:rPr lang="en-US" altLang="zh-CN" sz="2800" dirty="0" smtClean="0"/>
              <a:t>Fully automatic terminal crimping machine, computerized wire cutting machine, soldering machine</a:t>
            </a:r>
            <a:r>
              <a:rPr lang="zh-CN" altLang="en-US" sz="2800" dirty="0" smtClean="0"/>
              <a:t> </a:t>
            </a:r>
            <a:endParaRPr lang="zh-CN" altLang="en-US" sz="2800" dirty="0"/>
          </a:p>
        </p:txBody>
      </p:sp>
      <p:sp>
        <p:nvSpPr>
          <p:cNvPr id="10" name="文本框 1"/>
          <p:cNvSpPr txBox="1"/>
          <p:nvPr/>
        </p:nvSpPr>
        <p:spPr>
          <a:xfrm>
            <a:off x="8598118" y="2043058"/>
            <a:ext cx="2403896" cy="521970"/>
          </a:xfrm>
          <a:prstGeom prst="rect">
            <a:avLst/>
          </a:prstGeom>
          <a:noFill/>
        </p:spPr>
        <p:txBody>
          <a:bodyPr wrap="square" rtlCol="0">
            <a:spAutoFit/>
          </a:bodyPr>
          <a:lstStyle/>
          <a:p>
            <a:r>
              <a:rPr lang="en-US" altLang="zh-CN" sz="2800" dirty="0" smtClean="0"/>
              <a:t>QP-24</a:t>
            </a:r>
            <a:endParaRPr lang="zh-CN" altLang="en-US" sz="2800" dirty="0"/>
          </a:p>
        </p:txBody>
      </p:sp>
      <p:pic>
        <p:nvPicPr>
          <p:cNvPr id="13" name="Picture 47"/>
          <p:cNvPicPr>
            <a:picLocks noChangeAspect="1" noChangeArrowheads="1"/>
          </p:cNvPicPr>
          <p:nvPr/>
        </p:nvPicPr>
        <p:blipFill>
          <a:blip r:embed="rId1" cstate="print"/>
          <a:srcRect/>
          <a:stretch>
            <a:fillRect/>
          </a:stretch>
        </p:blipFill>
        <p:spPr bwMode="auto">
          <a:xfrm>
            <a:off x="8471912" y="3138695"/>
            <a:ext cx="2402954" cy="2489620"/>
          </a:xfrm>
          <a:prstGeom prst="rect">
            <a:avLst/>
          </a:prstGeom>
          <a:noFill/>
          <a:ln w="1">
            <a:noFill/>
            <a:miter lim="800000"/>
            <a:headEnd/>
            <a:tailEnd type="none" w="med" len="med"/>
          </a:ln>
          <a:effectLst/>
        </p:spPr>
      </p:pic>
      <p:sp>
        <p:nvSpPr>
          <p:cNvPr id="15" name="矩形 14"/>
          <p:cNvSpPr/>
          <p:nvPr/>
        </p:nvSpPr>
        <p:spPr>
          <a:xfrm>
            <a:off x="393065" y="2913380"/>
            <a:ext cx="6317615" cy="645160"/>
          </a:xfrm>
          <a:prstGeom prst="rect">
            <a:avLst/>
          </a:prstGeom>
        </p:spPr>
        <p:txBody>
          <a:bodyPr wrap="square">
            <a:spAutoFit/>
          </a:bodyPr>
          <a:lstStyle/>
          <a:p>
            <a:r>
              <a:rPr lang="en-US" altLang="zh-CN" dirty="0"/>
              <a:t>Power supply: 220V; Dimensions: 390*390*500mm; Diameter: 1-2mm; Wire length: not exceeding 500mm</a:t>
            </a:r>
            <a:endParaRPr lang="en-US" altLang="zh-CN"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797550" y="519430"/>
            <a:ext cx="5834380" cy="5812155"/>
          </a:xfrm>
        </p:spPr>
        <p:txBody>
          <a:bodyPr>
            <a:normAutofit fontScale="50000"/>
          </a:bodyPr>
          <a:p>
            <a:r>
              <a:rPr lang="en-US" altLang="zh-CN">
                <a:solidFill>
                  <a:srgbClr val="FF0000"/>
                </a:solidFill>
              </a:rPr>
              <a:t>QP-800</a:t>
            </a:r>
            <a:r>
              <a:rPr lang="en-US" altLang="zh-CN"/>
              <a:t> Wire Reel Pay-off Machine</a:t>
            </a:r>
            <a:endParaRPr lang="en-US" altLang="zh-CN"/>
          </a:p>
          <a:p>
            <a:r>
              <a:rPr lang="en-US" altLang="zh-CN"/>
              <a:t>New energy vehicle cables, charging pile cables, power cables, photovoltaic cables, BV and other larger cables</a:t>
            </a:r>
            <a:endParaRPr lang="en-US" altLang="zh-CN"/>
          </a:p>
          <a:p>
            <a:r>
              <a:rPr lang="en-US" altLang="zh-CN"/>
              <a:t>Features:</a:t>
            </a:r>
            <a:endParaRPr lang="en-US" altLang="zh-CN"/>
          </a:p>
          <a:p>
            <a:r>
              <a:rPr lang="en-US" altLang="zh-CN"/>
              <a:t>Stepless speed regulation, smooth operation</a:t>
            </a:r>
            <a:endParaRPr lang="en-US" altLang="zh-CN"/>
          </a:p>
          <a:p>
            <a:r>
              <a:rPr lang="en-US" altLang="zh-CN"/>
              <a:t>Independent system, can complete pay-off without host control</a:t>
            </a:r>
            <a:endParaRPr lang="en-US" altLang="zh-CN"/>
          </a:p>
          <a:p>
            <a:r>
              <a:rPr lang="en-US" altLang="zh-CN"/>
              <a:t>High-quality motor, fast response, high speed</a:t>
            </a:r>
            <a:endParaRPr lang="en-US" altLang="zh-CN"/>
          </a:p>
          <a:p>
            <a:r>
              <a:rPr lang="en-US" altLang="zh-CN"/>
              <a:t>Can choose vertical and swing arm pay-off stands according to wire material</a:t>
            </a:r>
            <a:endParaRPr lang="en-US" altLang="zh-CN"/>
          </a:p>
          <a:p>
            <a:r>
              <a:rPr lang="en-US" altLang="zh-CN"/>
              <a:t>Technical Specifications:</a:t>
            </a:r>
            <a:endParaRPr lang="en-US" altLang="zh-CN"/>
          </a:p>
          <a:p>
            <a:r>
              <a:rPr lang="en-US" altLang="zh-CN">
                <a:solidFill>
                  <a:srgbClr val="FF0000"/>
                </a:solidFill>
              </a:rPr>
              <a:t>Applicable wire diameter: φ3-φ20</a:t>
            </a:r>
            <a:endParaRPr lang="en-US" altLang="zh-CN">
              <a:solidFill>
                <a:srgbClr val="FF0000"/>
              </a:solidFill>
            </a:endParaRPr>
          </a:p>
          <a:p>
            <a:r>
              <a:rPr lang="en-US" altLang="zh-CN"/>
              <a:t>Power supply: AC380V 50Hz/60Hz</a:t>
            </a:r>
            <a:endParaRPr lang="en-US" altLang="zh-CN"/>
          </a:p>
          <a:p>
            <a:r>
              <a:rPr lang="en-US" altLang="zh-CN"/>
              <a:t>Feeding speed: 250m/min</a:t>
            </a:r>
            <a:endParaRPr lang="en-US" altLang="zh-CN"/>
          </a:p>
          <a:p>
            <a:r>
              <a:rPr lang="en-US" altLang="zh-CN"/>
              <a:t>Machine weight: Pay-off machine: approx. 550Kg</a:t>
            </a:r>
            <a:endParaRPr lang="en-US" altLang="zh-CN"/>
          </a:p>
          <a:p>
            <a:r>
              <a:rPr lang="en-US" altLang="zh-CN">
                <a:solidFill>
                  <a:srgbClr val="FF0000"/>
                </a:solidFill>
              </a:rPr>
              <a:t>Load capacity: 1T</a:t>
            </a:r>
            <a:endParaRPr lang="en-US" altLang="zh-CN">
              <a:solidFill>
                <a:srgbClr val="FF0000"/>
              </a:solidFill>
            </a:endParaRPr>
          </a:p>
          <a:p>
            <a:r>
              <a:rPr lang="en-US" altLang="zh-CN"/>
              <a:t>Overall dimensions: Pay-off machine: 1300*1280*1220mm</a:t>
            </a:r>
            <a:endParaRPr lang="en-US" altLang="zh-CN"/>
          </a:p>
          <a:p>
            <a:r>
              <a:rPr lang="en-US" altLang="zh-CN">
                <a:solidFill>
                  <a:srgbClr val="FF0000"/>
                </a:solidFill>
              </a:rPr>
              <a:t>Applicable reel size: Outer diameter φ500-φ800 Width 300-600</a:t>
            </a:r>
            <a:endParaRPr lang="en-US" altLang="zh-CN">
              <a:solidFill>
                <a:srgbClr val="FF0000"/>
              </a:solidFill>
            </a:endParaRPr>
          </a:p>
          <a:p>
            <a:r>
              <a:rPr lang="en-US" altLang="zh-CN"/>
              <a:t>Power: ≈4kW</a:t>
            </a:r>
            <a:endParaRPr lang="en-US" altLang="zh-CN"/>
          </a:p>
        </p:txBody>
      </p:sp>
      <p:pic>
        <p:nvPicPr>
          <p:cNvPr id="2" name="图片 1" descr="db36c904b429472b010f135c8ee441ca"/>
          <p:cNvPicPr>
            <a:picLocks noChangeAspect="1"/>
          </p:cNvPicPr>
          <p:nvPr/>
        </p:nvPicPr>
        <p:blipFill>
          <a:blip r:embed="rId1"/>
          <a:stretch>
            <a:fillRect/>
          </a:stretch>
        </p:blipFill>
        <p:spPr>
          <a:xfrm>
            <a:off x="431800" y="1226820"/>
            <a:ext cx="4655820" cy="44043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302885" y="262255"/>
            <a:ext cx="6050915" cy="6325870"/>
          </a:xfrm>
        </p:spPr>
        <p:txBody>
          <a:bodyPr>
            <a:normAutofit fontScale="60000"/>
          </a:bodyPr>
          <a:p>
            <a:r>
              <a:rPr lang="en-US" altLang="zh-CN">
                <a:solidFill>
                  <a:srgbClr val="FF0000"/>
                </a:solidFill>
              </a:rPr>
              <a:t>QP-1000 </a:t>
            </a:r>
            <a:r>
              <a:rPr lang="en-US" altLang="zh-CN"/>
              <a:t>Wire Reel Pay-off Machine</a:t>
            </a:r>
            <a:endParaRPr lang="en-US" altLang="zh-CN"/>
          </a:p>
          <a:p>
            <a:r>
              <a:rPr lang="en-US" altLang="zh-CN"/>
              <a:t>New energy vehicle cables, charging pile cables, power cables, photovoltaic cables, BV wires and other larger cables</a:t>
            </a:r>
            <a:endParaRPr lang="en-US" altLang="zh-CN"/>
          </a:p>
          <a:p>
            <a:r>
              <a:rPr lang="en-US" altLang="zh-CN"/>
              <a:t>Stepless speed regulation, smooth operation</a:t>
            </a:r>
            <a:endParaRPr lang="en-US" altLang="zh-CN"/>
          </a:p>
          <a:p>
            <a:r>
              <a:rPr lang="en-US" altLang="zh-CN"/>
              <a:t>Independent system, can complete pay-off without host control</a:t>
            </a:r>
            <a:endParaRPr lang="en-US" altLang="zh-CN"/>
          </a:p>
          <a:p>
            <a:r>
              <a:rPr lang="en-US" altLang="zh-CN"/>
              <a:t>High-quality motor, fast response, high speed</a:t>
            </a:r>
            <a:endParaRPr lang="en-US" altLang="zh-CN"/>
          </a:p>
          <a:p>
            <a:r>
              <a:rPr lang="en-US" altLang="zh-CN"/>
              <a:t>Can choose vertical and swing arm pay-off stands according to wire material</a:t>
            </a:r>
            <a:endParaRPr lang="en-US" altLang="zh-CN"/>
          </a:p>
          <a:p>
            <a:r>
              <a:rPr lang="en-US" altLang="zh-CN">
                <a:solidFill>
                  <a:srgbClr val="FF0000"/>
                </a:solidFill>
              </a:rPr>
              <a:t>Applicable wire diameter: φ3 - φ20 </a:t>
            </a:r>
            <a:r>
              <a:rPr lang="en-US" altLang="zh-CN"/>
              <a:t> </a:t>
            </a:r>
            <a:endParaRPr lang="en-US" altLang="zh-CN"/>
          </a:p>
          <a:p>
            <a:r>
              <a:rPr lang="en-US" altLang="zh-CN"/>
              <a:t>Power supply: AC380V 50Hz/60Hz</a:t>
            </a:r>
            <a:endParaRPr lang="en-US" altLang="zh-CN"/>
          </a:p>
          <a:p>
            <a:r>
              <a:rPr lang="en-US" altLang="zh-CN"/>
              <a:t>Feeding speed: 250m/min  </a:t>
            </a:r>
            <a:endParaRPr lang="en-US" altLang="zh-CN"/>
          </a:p>
          <a:p>
            <a:r>
              <a:rPr lang="en-US" altLang="zh-CN"/>
              <a:t>Machine weight: Pay-off machine: approx. 300Kg</a:t>
            </a:r>
            <a:endParaRPr lang="en-US" altLang="zh-CN"/>
          </a:p>
          <a:p>
            <a:r>
              <a:rPr lang="en-US" altLang="zh-CN">
                <a:solidFill>
                  <a:srgbClr val="FF0000"/>
                </a:solidFill>
              </a:rPr>
              <a:t>Load capacity: 1T </a:t>
            </a:r>
            <a:r>
              <a:rPr lang="en-US" altLang="zh-CN"/>
              <a:t> </a:t>
            </a:r>
            <a:endParaRPr lang="en-US" altLang="zh-CN"/>
          </a:p>
          <a:p>
            <a:r>
              <a:rPr lang="en-US" altLang="zh-CN"/>
              <a:t>Overall dimensions: Pay-off machine: 1700*1200*1100mm</a:t>
            </a:r>
            <a:endParaRPr lang="en-US" altLang="zh-CN"/>
          </a:p>
          <a:p>
            <a:r>
              <a:rPr lang="en-US" altLang="zh-CN">
                <a:solidFill>
                  <a:srgbClr val="FF0000"/>
                </a:solidFill>
              </a:rPr>
              <a:t>Applicable reel size: Outer diameter φ600 - φ1000 Width 450 - 750 </a:t>
            </a:r>
            <a:endParaRPr lang="en-US" altLang="zh-CN">
              <a:solidFill>
                <a:srgbClr val="FF0000"/>
              </a:solidFill>
            </a:endParaRPr>
          </a:p>
          <a:p>
            <a:r>
              <a:rPr lang="en-US" altLang="zh-CN"/>
              <a:t>Power: ≈4kW</a:t>
            </a:r>
            <a:endParaRPr lang="en-US" altLang="zh-CN"/>
          </a:p>
        </p:txBody>
      </p:sp>
      <p:pic>
        <p:nvPicPr>
          <p:cNvPr id="2" name="图片 1" descr="6264b54856fa8047f6b5bbc1579689bb"/>
          <p:cNvPicPr>
            <a:picLocks noChangeAspect="1"/>
          </p:cNvPicPr>
          <p:nvPr/>
        </p:nvPicPr>
        <p:blipFill>
          <a:blip r:embed="rId1"/>
          <a:stretch>
            <a:fillRect/>
          </a:stretch>
        </p:blipFill>
        <p:spPr>
          <a:xfrm>
            <a:off x="197485" y="620395"/>
            <a:ext cx="5105400" cy="49225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 y="112395"/>
            <a:ext cx="12211685" cy="1043940"/>
          </a:xfrm>
        </p:spPr>
        <p:txBody>
          <a:bodyPr>
            <a:normAutofit/>
          </a:bodyPr>
          <a:lstStyle/>
          <a:p>
            <a:r>
              <a:rPr lang="zh-CN" altLang="en-US" dirty="0" smtClean="0"/>
              <a:t>  </a:t>
            </a:r>
            <a:r>
              <a:rPr lang="en-US" altLang="zh-CN" sz="3555" dirty="0"/>
              <a:t>Series 2: Single-line + One-set-reel </a:t>
            </a:r>
            <a:r>
              <a:rPr lang="en-US" altLang="zh-CN" sz="3555" dirty="0">
                <a:sym typeface="+mn-ea"/>
              </a:rPr>
              <a:t>pay-off machine</a:t>
            </a:r>
            <a:endParaRPr lang="en-US" altLang="zh-CN" sz="3555" dirty="0"/>
          </a:p>
        </p:txBody>
      </p:sp>
      <p:sp>
        <p:nvSpPr>
          <p:cNvPr id="12" name="矩形 11"/>
          <p:cNvSpPr/>
          <p:nvPr/>
        </p:nvSpPr>
        <p:spPr>
          <a:xfrm>
            <a:off x="619760" y="926465"/>
            <a:ext cx="6781800" cy="4477385"/>
          </a:xfrm>
          <a:prstGeom prst="rect">
            <a:avLst/>
          </a:prstGeom>
        </p:spPr>
        <p:txBody>
          <a:bodyPr wrap="square">
            <a:spAutoFit/>
          </a:bodyPr>
          <a:lstStyle/>
          <a:p>
            <a:r>
              <a:rPr lang="en-US" altLang="zh-CN" sz="1500" dirty="0"/>
              <a:t>Model: QP-2</a:t>
            </a:r>
            <a:endParaRPr lang="en-US" altLang="zh-CN" sz="1500" dirty="0"/>
          </a:p>
          <a:p>
            <a:r>
              <a:rPr lang="en-US" altLang="zh-CN" sz="1500" dirty="0"/>
              <a:t>Motor: 120W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Within 6.0mm</a:t>
            </a:r>
            <a:endParaRPr lang="en-US" altLang="zh-CN" sz="1500" dirty="0">
              <a:solidFill>
                <a:srgbClr val="FF0000"/>
              </a:solidFill>
            </a:endParaRPr>
          </a:p>
          <a:p>
            <a:r>
              <a:rPr lang="en-US" altLang="zh-CN" sz="1500" dirty="0">
                <a:solidFill>
                  <a:srgbClr val="FF0000"/>
                </a:solidFill>
              </a:rPr>
              <a:t>Load Capacity: 20kg</a:t>
            </a:r>
            <a:endParaRPr lang="en-US" altLang="zh-CN" sz="1500" dirty="0">
              <a:solidFill>
                <a:srgbClr val="FF0000"/>
              </a:solidFill>
            </a:endParaRPr>
          </a:p>
          <a:p>
            <a:r>
              <a:rPr lang="en-US" altLang="zh-CN" sz="1500" dirty="0"/>
              <a:t>Speed: Maximum 2m/s</a:t>
            </a:r>
            <a:endParaRPr lang="en-US" altLang="zh-CN" sz="1500" dirty="0"/>
          </a:p>
          <a:p>
            <a:r>
              <a:rPr lang="en-US" altLang="zh-CN" sz="1500" dirty="0"/>
              <a:t>Speed ​​Gears: 10, Automatic Sensing with Independent Brake</a:t>
            </a:r>
            <a:endParaRPr lang="en-US" altLang="zh-CN" sz="1500" dirty="0"/>
          </a:p>
          <a:p>
            <a:r>
              <a:rPr lang="en-US" altLang="zh-CN" sz="1500" dirty="0"/>
              <a:t>Wire Width: Customizable</a:t>
            </a:r>
            <a:endParaRPr lang="en-US" altLang="zh-CN" sz="1500" dirty="0"/>
          </a:p>
          <a:p>
            <a:r>
              <a:rPr lang="en-US" altLang="zh-CN" sz="1500" dirty="0">
                <a:solidFill>
                  <a:srgbClr val="FF0000"/>
                </a:solidFill>
              </a:rPr>
              <a:t>Spool Diameter: Maximum 500mm</a:t>
            </a:r>
            <a:endParaRPr lang="en-US" altLang="zh-CN" sz="1500" dirty="0">
              <a:solidFill>
                <a:srgbClr val="FF0000"/>
              </a:solidFill>
            </a:endParaRPr>
          </a:p>
          <a:p>
            <a:r>
              <a:rPr lang="en-US" altLang="zh-CN" sz="1500" dirty="0">
                <a:solidFill>
                  <a:srgbClr val="FF0000"/>
                </a:solidFill>
              </a:rPr>
              <a:t>Spool Width: Within 200mm</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120-400mm wire</a:t>
            </a:r>
            <a:endParaRPr lang="en-US" altLang="zh-CN" sz="1500" dirty="0">
              <a:solidFill>
                <a:srgbClr val="FF0000"/>
              </a:solidFill>
            </a:endParaRPr>
          </a:p>
          <a:p>
            <a:r>
              <a:rPr lang="en-US" altLang="zh-CN" sz="1500" dirty="0"/>
              <a:t>Wire Storage Length: Approximately 3.5m with pulley</a:t>
            </a:r>
            <a:endParaRPr lang="en-US" altLang="zh-CN" sz="1500" dirty="0"/>
          </a:p>
          <a:p>
            <a:r>
              <a:rPr lang="en-US" altLang="zh-CN" sz="1500" dirty="0"/>
              <a:t>Net Weight: 33.5KG</a:t>
            </a:r>
            <a:endParaRPr lang="en-US" altLang="zh-CN" sz="1500" dirty="0"/>
          </a:p>
          <a:p>
            <a:r>
              <a:rPr lang="en-US" altLang="zh-CN" sz="1500" dirty="0"/>
              <a:t>Gross Weight: 60KG</a:t>
            </a:r>
            <a:endParaRPr lang="en-US" altLang="zh-CN" sz="1500" dirty="0"/>
          </a:p>
          <a:p>
            <a:r>
              <a:rPr lang="en-US" altLang="zh-CN" sz="1500" dirty="0"/>
              <a:t>Dimensions: Length 600*Width 500*Height 950mm</a:t>
            </a:r>
            <a:endParaRPr lang="en-US" altLang="zh-CN" sz="1500" dirty="0"/>
          </a:p>
          <a:p>
            <a:r>
              <a:rPr lang="en-US" altLang="zh-CN" sz="1500" dirty="0"/>
              <a:t>Packaged Dimensions: Length 604*Width 504*Height 950mm</a:t>
            </a:r>
            <a:endParaRPr lang="en-US" altLang="zh-CN" sz="1500" dirty="0"/>
          </a:p>
          <a:p>
            <a:r>
              <a:rPr lang="en-US" altLang="zh-CN" sz="1500" dirty="0"/>
              <a:t>Functions: Single wire feeding + wire storage function; can hold spools and loose wires.</a:t>
            </a:r>
            <a:endParaRPr lang="en-US" altLang="zh-CN" sz="1500" dirty="0"/>
          </a:p>
        </p:txBody>
      </p:sp>
      <p:pic>
        <p:nvPicPr>
          <p:cNvPr id="13" name="Picture 13"/>
          <p:cNvPicPr>
            <a:picLocks noChangeAspect="1" noChangeArrowheads="1"/>
          </p:cNvPicPr>
          <p:nvPr/>
        </p:nvPicPr>
        <p:blipFill>
          <a:blip r:embed="rId1" cstate="print"/>
          <a:srcRect t="16062" r="4216" b="4510"/>
          <a:stretch>
            <a:fillRect/>
          </a:stretch>
        </p:blipFill>
        <p:spPr bwMode="auto">
          <a:xfrm>
            <a:off x="7401560" y="1156335"/>
            <a:ext cx="4473575" cy="4523740"/>
          </a:xfrm>
          <a:prstGeom prst="rect">
            <a:avLst/>
          </a:prstGeom>
          <a:noFill/>
          <a:ln w="1">
            <a:noFill/>
            <a:miter lim="800000"/>
            <a:headEnd/>
            <a:tailEnd type="none" w="med" len="me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302885" y="262255"/>
            <a:ext cx="6050915" cy="6325870"/>
          </a:xfrm>
        </p:spPr>
        <p:txBody>
          <a:bodyPr>
            <a:normAutofit fontScale="70000"/>
          </a:bodyPr>
          <a:p>
            <a:r>
              <a:rPr lang="en-US" altLang="zh-CN">
                <a:solidFill>
                  <a:srgbClr val="FF0000"/>
                </a:solidFill>
                <a:sym typeface="+mn-ea"/>
              </a:rPr>
              <a:t>QP-1250 </a:t>
            </a:r>
            <a:r>
              <a:rPr lang="en-US" altLang="zh-CN">
                <a:sym typeface="+mn-ea"/>
              </a:rPr>
              <a:t>Wire Reel Pay-off Machine</a:t>
            </a:r>
            <a:endParaRPr lang="en-US" altLang="zh-CN"/>
          </a:p>
          <a:p>
            <a:r>
              <a:rPr lang="en-US" altLang="zh-CN"/>
              <a:t>Stepless speed regulation, smooth operation</a:t>
            </a:r>
            <a:endParaRPr lang="en-US" altLang="zh-CN"/>
          </a:p>
          <a:p>
            <a:r>
              <a:rPr lang="en-US" altLang="zh-CN"/>
              <a:t>Independent system, can complete wire feeding without host control</a:t>
            </a:r>
            <a:endParaRPr lang="en-US" altLang="zh-CN"/>
          </a:p>
          <a:p>
            <a:r>
              <a:rPr lang="en-US" altLang="zh-CN"/>
              <a:t>High-quality motor, fast response, high speed</a:t>
            </a:r>
            <a:endParaRPr lang="en-US" altLang="zh-CN"/>
          </a:p>
          <a:p>
            <a:r>
              <a:rPr lang="en-US" altLang="zh-CN"/>
              <a:t>Automatic wire feeding, automatic stop, shaftless power wire feeding</a:t>
            </a:r>
            <a:endParaRPr lang="en-US" altLang="zh-CN"/>
          </a:p>
          <a:p>
            <a:r>
              <a:rPr lang="en-US" altLang="zh-CN">
                <a:solidFill>
                  <a:srgbClr val="FF0000"/>
                </a:solidFill>
              </a:rPr>
              <a:t>Applicable wire diameter: φ3-φ45</a:t>
            </a:r>
            <a:endParaRPr lang="en-US" altLang="zh-CN">
              <a:solidFill>
                <a:srgbClr val="FF0000"/>
              </a:solidFill>
            </a:endParaRPr>
          </a:p>
          <a:p>
            <a:r>
              <a:rPr lang="en-US" altLang="zh-CN"/>
              <a:t>Power supply: AC380V 50Hz/60Hz</a:t>
            </a:r>
            <a:endParaRPr lang="en-US" altLang="zh-CN"/>
          </a:p>
          <a:p>
            <a:r>
              <a:rPr lang="en-US" altLang="zh-CN"/>
              <a:t>Feeding speed: 250m/min</a:t>
            </a:r>
            <a:endParaRPr lang="en-US" altLang="zh-CN"/>
          </a:p>
          <a:p>
            <a:r>
              <a:rPr lang="en-US" altLang="zh-CN">
                <a:solidFill>
                  <a:srgbClr val="FF0000"/>
                </a:solidFill>
              </a:rPr>
              <a:t>Load capacity: 1.5T</a:t>
            </a:r>
            <a:endParaRPr lang="en-US" altLang="zh-CN">
              <a:solidFill>
                <a:srgbClr val="FF0000"/>
              </a:solidFill>
            </a:endParaRPr>
          </a:p>
          <a:p>
            <a:r>
              <a:rPr lang="en-US" altLang="zh-CN"/>
              <a:t>Machine weight: approx. 700Kg</a:t>
            </a:r>
            <a:endParaRPr lang="en-US" altLang="zh-CN"/>
          </a:p>
          <a:p>
            <a:r>
              <a:rPr lang="en-US" altLang="zh-CN">
                <a:solidFill>
                  <a:srgbClr val="FF0000"/>
                </a:solidFill>
              </a:rPr>
              <a:t>Applicable reel size: Outer diameter φ600-φ1250 Width 550-950</a:t>
            </a:r>
            <a:endParaRPr lang="en-US" altLang="zh-CN">
              <a:solidFill>
                <a:srgbClr val="FF0000"/>
              </a:solidFill>
            </a:endParaRPr>
          </a:p>
          <a:p>
            <a:r>
              <a:rPr lang="en-US" altLang="zh-CN"/>
              <a:t>Overall dimensions: 1700*1200*1100mm</a:t>
            </a:r>
            <a:endParaRPr lang="en-US" altLang="zh-CN"/>
          </a:p>
          <a:p>
            <a:r>
              <a:rPr lang="en-US" altLang="zh-CN"/>
              <a:t>Power: ≈5.5KW</a:t>
            </a:r>
            <a:endParaRPr lang="en-US" altLang="zh-CN"/>
          </a:p>
        </p:txBody>
      </p:sp>
      <p:pic>
        <p:nvPicPr>
          <p:cNvPr id="2" name="图片 1" descr="cc500566763d6d7e900edb47bca81bfc"/>
          <p:cNvPicPr>
            <a:picLocks noChangeAspect="1"/>
          </p:cNvPicPr>
          <p:nvPr/>
        </p:nvPicPr>
        <p:blipFill>
          <a:blip r:embed="rId1"/>
          <a:stretch>
            <a:fillRect/>
          </a:stretch>
        </p:blipFill>
        <p:spPr>
          <a:xfrm>
            <a:off x="494030" y="1052830"/>
            <a:ext cx="4053840" cy="398526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302885" y="262255"/>
            <a:ext cx="6050915" cy="6325870"/>
          </a:xfrm>
        </p:spPr>
        <p:txBody>
          <a:bodyPr>
            <a:normAutofit fontScale="60000"/>
          </a:bodyPr>
          <a:p>
            <a:r>
              <a:rPr lang="en-US" altLang="zh-CN">
                <a:solidFill>
                  <a:srgbClr val="FF0000"/>
                </a:solidFill>
                <a:sym typeface="+mn-ea"/>
              </a:rPr>
              <a:t>QP-1400 </a:t>
            </a:r>
            <a:r>
              <a:rPr lang="en-US" altLang="zh-CN">
                <a:sym typeface="+mn-ea"/>
              </a:rPr>
              <a:t>Wire Reel Pay-off Machine</a:t>
            </a:r>
            <a:endParaRPr lang="en-US" altLang="zh-CN"/>
          </a:p>
          <a:p>
            <a:r>
              <a:rPr lang="en-US" altLang="zh-CN"/>
              <a:t>New energy vehicle cables, charging pile cables, power cables, photovoltaic cables, BV wires and other larger cables</a:t>
            </a:r>
            <a:endParaRPr lang="en-US" altLang="zh-CN"/>
          </a:p>
          <a:p>
            <a:r>
              <a:rPr lang="en-US" altLang="zh-CN"/>
              <a:t>Stepless speed regulation, smooth operation</a:t>
            </a:r>
            <a:endParaRPr lang="en-US" altLang="zh-CN"/>
          </a:p>
          <a:p>
            <a:r>
              <a:rPr lang="en-US" altLang="zh-CN"/>
              <a:t>Independent system, can complete pay-off without host control</a:t>
            </a:r>
            <a:endParaRPr lang="en-US" altLang="zh-CN"/>
          </a:p>
          <a:p>
            <a:r>
              <a:rPr lang="en-US" altLang="zh-CN"/>
              <a:t>High-quality motor, fast response, high speed</a:t>
            </a:r>
            <a:endParaRPr lang="en-US" altLang="zh-CN"/>
          </a:p>
          <a:p>
            <a:r>
              <a:rPr lang="en-US" altLang="zh-CN"/>
              <a:t>Automatic wire feeding, automatic stop, shaftless power pay-off</a:t>
            </a:r>
            <a:endParaRPr lang="en-US" altLang="zh-CN"/>
          </a:p>
          <a:p>
            <a:r>
              <a:rPr lang="en-US" altLang="zh-CN">
                <a:solidFill>
                  <a:srgbClr val="FF0000"/>
                </a:solidFill>
              </a:rPr>
              <a:t>Applicable wire diameter: φ3 - φ45</a:t>
            </a:r>
            <a:endParaRPr lang="en-US" altLang="zh-CN">
              <a:solidFill>
                <a:srgbClr val="FF0000"/>
              </a:solidFill>
            </a:endParaRPr>
          </a:p>
          <a:p>
            <a:r>
              <a:rPr lang="en-US" altLang="zh-CN"/>
              <a:t>Power supply: AC380V 50Hz/60Hz</a:t>
            </a:r>
            <a:endParaRPr lang="en-US" altLang="zh-CN"/>
          </a:p>
          <a:p>
            <a:r>
              <a:rPr lang="en-US" altLang="zh-CN"/>
              <a:t>Feeding speed: 250m/min</a:t>
            </a:r>
            <a:endParaRPr lang="en-US" altLang="zh-CN"/>
          </a:p>
          <a:p>
            <a:r>
              <a:rPr lang="en-US" altLang="zh-CN"/>
              <a:t>Machine weight: Approx. 700Kg</a:t>
            </a:r>
            <a:endParaRPr lang="en-US" altLang="zh-CN"/>
          </a:p>
          <a:p>
            <a:r>
              <a:rPr lang="en-US" altLang="zh-CN">
                <a:solidFill>
                  <a:srgbClr val="FF0000"/>
                </a:solidFill>
              </a:rPr>
              <a:t>Load capacity: 2T</a:t>
            </a:r>
            <a:endParaRPr lang="en-US" altLang="zh-CN">
              <a:solidFill>
                <a:srgbClr val="FF0000"/>
              </a:solidFill>
            </a:endParaRPr>
          </a:p>
          <a:p>
            <a:r>
              <a:rPr lang="en-US" altLang="zh-CN"/>
              <a:t>Overall dimensions: 1700*1200*1100mm</a:t>
            </a:r>
            <a:endParaRPr lang="en-US" altLang="zh-CN"/>
          </a:p>
          <a:p>
            <a:r>
              <a:rPr lang="en-US" altLang="zh-CN">
                <a:solidFill>
                  <a:srgbClr val="FF0000"/>
                </a:solidFill>
              </a:rPr>
              <a:t>Applicable reel size: Outer diameter 700-1400mm, width 550-950mm</a:t>
            </a:r>
            <a:endParaRPr lang="en-US" altLang="zh-CN">
              <a:solidFill>
                <a:srgbClr val="FF0000"/>
              </a:solidFill>
            </a:endParaRPr>
          </a:p>
          <a:p>
            <a:r>
              <a:rPr lang="en-US" altLang="zh-CN"/>
              <a:t>Power: ≈5.5kW</a:t>
            </a:r>
            <a:endParaRPr lang="en-US" altLang="zh-CN"/>
          </a:p>
          <a:p>
            <a:endParaRPr lang="zh-CN" altLang="en-US"/>
          </a:p>
        </p:txBody>
      </p:sp>
      <p:pic>
        <p:nvPicPr>
          <p:cNvPr id="4" name="图片 3" descr="2b2a404e2d50af9d7eff8a0ce1539b91"/>
          <p:cNvPicPr>
            <a:picLocks noChangeAspect="1"/>
          </p:cNvPicPr>
          <p:nvPr/>
        </p:nvPicPr>
        <p:blipFill>
          <a:blip r:embed="rId1"/>
          <a:stretch>
            <a:fillRect/>
          </a:stretch>
        </p:blipFill>
        <p:spPr>
          <a:xfrm>
            <a:off x="0" y="1535430"/>
            <a:ext cx="5195570" cy="33724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9847" y="149225"/>
            <a:ext cx="10464567" cy="1044225"/>
          </a:xfrm>
        </p:spPr>
        <p:txBody>
          <a:bodyPr>
            <a:normAutofit/>
          </a:bodyPr>
          <a:lstStyle/>
          <a:p>
            <a:r>
              <a:rPr lang="zh-CN" altLang="en-US" dirty="0" smtClean="0"/>
              <a:t>  </a:t>
            </a:r>
            <a:r>
              <a:rPr lang="en-US" altLang="zh-CN" sz="3555" dirty="0"/>
              <a:t>Series 3: Horizontal and Vertical </a:t>
            </a:r>
            <a:r>
              <a:rPr lang="en-US" altLang="zh-CN" sz="3555" dirty="0">
                <a:sym typeface="+mn-ea"/>
              </a:rPr>
              <a:t>pay-off machine</a:t>
            </a:r>
            <a:endParaRPr lang="en-US" altLang="zh-CN" sz="3555" dirty="0"/>
          </a:p>
        </p:txBody>
      </p:sp>
      <p:sp>
        <p:nvSpPr>
          <p:cNvPr id="12" name="矩形 11"/>
          <p:cNvSpPr/>
          <p:nvPr/>
        </p:nvSpPr>
        <p:spPr>
          <a:xfrm>
            <a:off x="333375" y="1068705"/>
            <a:ext cx="6670040" cy="4246245"/>
          </a:xfrm>
          <a:prstGeom prst="rect">
            <a:avLst/>
          </a:prstGeom>
        </p:spPr>
        <p:txBody>
          <a:bodyPr wrap="square">
            <a:noAutofit/>
          </a:bodyPr>
          <a:lstStyle/>
          <a:p>
            <a:r>
              <a:rPr lang="en-US" altLang="zh-CN" sz="1500" dirty="0"/>
              <a:t>Model: QP-3</a:t>
            </a:r>
            <a:endParaRPr lang="en-US" altLang="zh-CN" sz="1500" dirty="0"/>
          </a:p>
          <a:p>
            <a:r>
              <a:rPr lang="en-US" altLang="zh-CN" sz="1500" dirty="0"/>
              <a:t>Motor: 120W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6.0mm or less</a:t>
            </a:r>
            <a:endParaRPr lang="en-US" altLang="zh-CN" sz="1500" dirty="0">
              <a:solidFill>
                <a:srgbClr val="FF0000"/>
              </a:solidFill>
            </a:endParaRPr>
          </a:p>
          <a:p>
            <a:r>
              <a:rPr lang="en-US" altLang="zh-CN" sz="1500" dirty="0"/>
              <a:t>Load Capacity: 20kg</a:t>
            </a:r>
            <a:endParaRPr lang="en-US" altLang="zh-CN" sz="1500" dirty="0"/>
          </a:p>
          <a:p>
            <a:r>
              <a:rPr lang="en-US" altLang="zh-CN" sz="1500" dirty="0"/>
              <a:t>Speed: Maximum 2m/s, bidirectional drive, wire guide wheel speed-up setting, with 3K reduction gearbox.</a:t>
            </a:r>
            <a:endParaRPr lang="en-US" altLang="zh-CN" sz="1500" dirty="0"/>
          </a:p>
          <a:p>
            <a:r>
              <a:rPr lang="en-US" altLang="zh-CN" sz="1500" dirty="0"/>
              <a:t>Speed ​​Gears: 10, automatic sensing with independent brake.</a:t>
            </a:r>
            <a:endParaRPr lang="en-US" altLang="zh-CN" sz="1500" dirty="0"/>
          </a:p>
          <a:p>
            <a:r>
              <a:rPr lang="en-US" altLang="zh-CN" sz="1500" dirty="0"/>
              <a:t>Wire Width: Customizable.</a:t>
            </a:r>
            <a:endParaRPr lang="en-US" altLang="zh-CN" sz="1500" dirty="0"/>
          </a:p>
          <a:p>
            <a:r>
              <a:rPr lang="en-US" altLang="zh-CN" sz="1500" dirty="0">
                <a:solidFill>
                  <a:srgbClr val="FF0000"/>
                </a:solidFill>
              </a:rPr>
              <a:t>Spool Diameter: Maximum 500mm</a:t>
            </a:r>
            <a:endParaRPr lang="en-US" altLang="zh-CN" sz="1500" dirty="0">
              <a:solidFill>
                <a:srgbClr val="FF0000"/>
              </a:solidFill>
            </a:endParaRPr>
          </a:p>
          <a:p>
            <a:r>
              <a:rPr lang="en-US" altLang="zh-CN" sz="1500" dirty="0">
                <a:solidFill>
                  <a:srgbClr val="FF0000"/>
                </a:solidFill>
              </a:rPr>
              <a:t>Spool Width: Within 200mm</a:t>
            </a:r>
            <a:endParaRPr lang="en-US" altLang="zh-CN" sz="1500" dirty="0">
              <a:solidFill>
                <a:srgbClr val="FF0000"/>
              </a:solidFill>
            </a:endParaRPr>
          </a:p>
          <a:p>
            <a:r>
              <a:rPr lang="en-US" altLang="zh-CN" sz="1500" dirty="0">
                <a:solidFill>
                  <a:srgbClr val="FF0000"/>
                </a:solidFill>
              </a:rPr>
              <a:t>Spool Inner Diameter: Minimum 30mm</a:t>
            </a:r>
            <a:endParaRPr lang="en-US" altLang="zh-CN" sz="1500" dirty="0">
              <a:solidFill>
                <a:srgbClr val="FF0000"/>
              </a:solidFill>
            </a:endParaRPr>
          </a:p>
          <a:p>
            <a:r>
              <a:rPr lang="en-US" altLang="zh-CN" sz="1500" dirty="0">
                <a:solidFill>
                  <a:schemeClr val="tx1"/>
                </a:solidFill>
              </a:rPr>
              <a:t>Wire Storage Length: Approximately 3.5m with pulley</a:t>
            </a:r>
            <a:endParaRPr lang="en-US" altLang="zh-CN" sz="1500" dirty="0">
              <a:solidFill>
                <a:schemeClr val="tx1"/>
              </a:solidFill>
            </a:endParaRPr>
          </a:p>
          <a:p>
            <a:r>
              <a:rPr lang="en-US" altLang="zh-CN" sz="1500" dirty="0"/>
              <a:t>Net Weight: 45KG</a:t>
            </a:r>
            <a:endParaRPr lang="en-US" altLang="zh-CN" sz="1500" dirty="0"/>
          </a:p>
          <a:p>
            <a:r>
              <a:rPr lang="en-US" altLang="zh-CN" sz="1500" dirty="0"/>
              <a:t>Dimensions: 610*570*950mm</a:t>
            </a:r>
            <a:endParaRPr lang="en-US" altLang="zh-CN" sz="1500" dirty="0"/>
          </a:p>
          <a:p>
            <a:r>
              <a:rPr lang="en-US" altLang="zh-CN" sz="1500" dirty="0"/>
              <a:t>Functions: 1. Horizontal/vertical wire feeding 2. Active wire feeding 3. Pre-feeding 4. Silent start, noise level below 30db</a:t>
            </a:r>
            <a:endParaRPr lang="en-US" altLang="zh-CN" sz="1500" dirty="0"/>
          </a:p>
          <a:p>
            <a:r>
              <a:rPr lang="en-US" altLang="zh-CN" sz="1500" dirty="0"/>
              <a:t>5. The intelligent delay function ensures smooth acceleration during braking, preventing cable damage.</a:t>
            </a:r>
            <a:endParaRPr lang="en-US" altLang="zh-CN" sz="1500" dirty="0"/>
          </a:p>
        </p:txBody>
      </p:sp>
      <p:pic>
        <p:nvPicPr>
          <p:cNvPr id="7" name="Picture 43"/>
          <p:cNvPicPr>
            <a:picLocks noChangeAspect="1" noChangeArrowheads="1"/>
          </p:cNvPicPr>
          <p:nvPr/>
        </p:nvPicPr>
        <p:blipFill>
          <a:blip r:embed="rId1" cstate="print"/>
          <a:srcRect l="14088" t="6261" r="13122"/>
          <a:stretch>
            <a:fillRect/>
          </a:stretch>
        </p:blipFill>
        <p:spPr bwMode="auto">
          <a:xfrm>
            <a:off x="7113905" y="1069340"/>
            <a:ext cx="4229735" cy="4753610"/>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10517" y="365125"/>
            <a:ext cx="10464567" cy="1044225"/>
          </a:xfrm>
        </p:spPr>
        <p:txBody>
          <a:bodyPr>
            <a:normAutofit/>
          </a:bodyPr>
          <a:lstStyle/>
          <a:p>
            <a:r>
              <a:rPr lang="zh-CN" altLang="en-US" dirty="0" smtClean="0"/>
              <a:t>                   </a:t>
            </a:r>
            <a:r>
              <a:rPr lang="en-US" altLang="zh-CN" sz="3200" dirty="0" smtClean="0"/>
              <a:t>Series 4: Wire Pay off Machine</a:t>
            </a:r>
            <a:endParaRPr lang="en-US" altLang="zh-CN" sz="3200" dirty="0" smtClean="0"/>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12" name="矩形 11"/>
          <p:cNvSpPr/>
          <p:nvPr/>
        </p:nvSpPr>
        <p:spPr>
          <a:xfrm>
            <a:off x="393793" y="1306160"/>
            <a:ext cx="6096000" cy="4246245"/>
          </a:xfrm>
          <a:prstGeom prst="rect">
            <a:avLst/>
          </a:prstGeom>
        </p:spPr>
        <p:txBody>
          <a:bodyPr>
            <a:spAutoFit/>
          </a:bodyPr>
          <a:lstStyle/>
          <a:p>
            <a:r>
              <a:rPr lang="en-US" altLang="zh-CN" sz="1500" dirty="0" smtClean="0">
                <a:sym typeface="+mn-ea"/>
              </a:rPr>
              <a:t>Model: QP-4</a:t>
            </a:r>
            <a:endParaRPr lang="en-US" altLang="zh-CN" sz="1500" dirty="0" smtClean="0">
              <a:sym typeface="+mn-ea"/>
            </a:endParaRPr>
          </a:p>
          <a:p>
            <a:r>
              <a:rPr lang="en-US" altLang="zh-CN" sz="1500" dirty="0" smtClean="0">
                <a:sym typeface="+mn-ea"/>
              </a:rPr>
              <a:t>Motor: 120W</a:t>
            </a:r>
            <a:endParaRPr lang="en-US" altLang="zh-CN" sz="1500" dirty="0" smtClean="0">
              <a:sym typeface="+mn-ea"/>
            </a:endParaRPr>
          </a:p>
          <a:p>
            <a:r>
              <a:rPr lang="en-US" altLang="zh-CN" sz="1500" dirty="0" smtClean="0">
                <a:sym typeface="+mn-ea"/>
              </a:rPr>
              <a:t>Power Supply: 220V 50/60Hz</a:t>
            </a:r>
            <a:endParaRPr lang="en-US" altLang="zh-CN" sz="1500" dirty="0" smtClean="0">
              <a:sym typeface="+mn-ea"/>
            </a:endParaRPr>
          </a:p>
          <a:p>
            <a:r>
              <a:rPr lang="en-US" altLang="zh-CN" sz="1500" dirty="0" smtClean="0">
                <a:solidFill>
                  <a:srgbClr val="FF0000"/>
                </a:solidFill>
                <a:sym typeface="+mn-ea"/>
              </a:rPr>
              <a:t>Wire Diameter: 6.0mm or less</a:t>
            </a:r>
            <a:endParaRPr lang="en-US" altLang="zh-CN" sz="1500" dirty="0" smtClean="0">
              <a:solidFill>
                <a:srgbClr val="FF0000"/>
              </a:solidFill>
              <a:sym typeface="+mn-ea"/>
            </a:endParaRPr>
          </a:p>
          <a:p>
            <a:r>
              <a:rPr lang="en-US" altLang="zh-CN" sz="1500" dirty="0" smtClean="0">
                <a:solidFill>
                  <a:srgbClr val="FF0000"/>
                </a:solidFill>
                <a:sym typeface="+mn-ea"/>
              </a:rPr>
              <a:t>Load Capacity: 20kg</a:t>
            </a:r>
            <a:endParaRPr lang="en-US" altLang="zh-CN" sz="1500" dirty="0" smtClean="0">
              <a:solidFill>
                <a:srgbClr val="FF0000"/>
              </a:solidFill>
              <a:sym typeface="+mn-ea"/>
            </a:endParaRPr>
          </a:p>
          <a:p>
            <a:r>
              <a:rPr lang="en-US" altLang="zh-CN" sz="1500" dirty="0" smtClean="0">
                <a:sym typeface="+mn-ea"/>
              </a:rPr>
              <a:t>Speed: 200m wire in 5 minutes</a:t>
            </a:r>
            <a:endParaRPr lang="en-US" altLang="zh-CN" sz="1500" dirty="0" smtClean="0">
              <a:sym typeface="+mn-ea"/>
            </a:endParaRPr>
          </a:p>
          <a:p>
            <a:r>
              <a:rPr lang="en-US" altLang="zh-CN" sz="1500" dirty="0" smtClean="0">
                <a:sym typeface="+mn-ea"/>
              </a:rPr>
              <a:t>Speed ​​Gear: 10 speeds</a:t>
            </a:r>
            <a:endParaRPr lang="en-US" altLang="zh-CN" sz="1500" dirty="0" smtClean="0">
              <a:sym typeface="+mn-ea"/>
            </a:endParaRPr>
          </a:p>
          <a:p>
            <a:r>
              <a:rPr lang="en-US" altLang="zh-CN" sz="1500" dirty="0" smtClean="0">
                <a:sym typeface="+mn-ea"/>
              </a:rPr>
              <a:t>Wire Width: Customizable</a:t>
            </a:r>
            <a:endParaRPr lang="en-US" altLang="zh-CN" sz="1500" dirty="0" smtClean="0">
              <a:sym typeface="+mn-ea"/>
            </a:endParaRPr>
          </a:p>
          <a:p>
            <a:r>
              <a:rPr lang="en-US" altLang="zh-CN" sz="1500" dirty="0" smtClean="0">
                <a:solidFill>
                  <a:srgbClr val="FF0000"/>
                </a:solidFill>
                <a:sym typeface="+mn-ea"/>
              </a:rPr>
              <a:t>Spool Diameter: Maximum 500mm</a:t>
            </a:r>
            <a:endParaRPr lang="en-US" altLang="zh-CN" sz="1500" dirty="0" smtClean="0">
              <a:solidFill>
                <a:srgbClr val="FF0000"/>
              </a:solidFill>
              <a:sym typeface="+mn-ea"/>
            </a:endParaRPr>
          </a:p>
          <a:p>
            <a:r>
              <a:rPr lang="en-US" altLang="zh-CN" sz="1500" dirty="0" smtClean="0">
                <a:solidFill>
                  <a:srgbClr val="FF0000"/>
                </a:solidFill>
                <a:sym typeface="+mn-ea"/>
              </a:rPr>
              <a:t>Spool Width: 200mm or less</a:t>
            </a:r>
            <a:endParaRPr lang="en-US" altLang="zh-CN" sz="1500" dirty="0" smtClean="0">
              <a:solidFill>
                <a:srgbClr val="FF0000"/>
              </a:solidFill>
              <a:sym typeface="+mn-ea"/>
            </a:endParaRPr>
          </a:p>
          <a:p>
            <a:r>
              <a:rPr lang="en-US" altLang="zh-CN" sz="1500" dirty="0" smtClean="0">
                <a:solidFill>
                  <a:srgbClr val="FF0000"/>
                </a:solidFill>
                <a:sym typeface="+mn-ea"/>
              </a:rPr>
              <a:t>Spool Inner Diameter: 400 spools can hold 120mm-300mm wire; 500 spools can hold 120-400mm wire</a:t>
            </a:r>
            <a:endParaRPr lang="en-US" altLang="zh-CN" sz="1500" dirty="0" smtClean="0">
              <a:solidFill>
                <a:srgbClr val="FF0000"/>
              </a:solidFill>
              <a:sym typeface="+mn-ea"/>
            </a:endParaRPr>
          </a:p>
          <a:p>
            <a:r>
              <a:rPr lang="en-US" altLang="zh-CN" sz="1500" dirty="0" smtClean="0">
                <a:sym typeface="+mn-ea"/>
              </a:rPr>
              <a:t>Net Weight: 38KG</a:t>
            </a:r>
            <a:endParaRPr lang="en-US" altLang="zh-CN" sz="1500" dirty="0" smtClean="0">
              <a:sym typeface="+mn-ea"/>
            </a:endParaRPr>
          </a:p>
          <a:p>
            <a:r>
              <a:rPr lang="en-US" altLang="zh-CN" sz="1500" dirty="0" smtClean="0">
                <a:sym typeface="+mn-ea"/>
              </a:rPr>
              <a:t>Gross Weight: 58KG</a:t>
            </a:r>
            <a:endParaRPr lang="en-US" altLang="zh-CN" sz="1500" dirty="0" smtClean="0">
              <a:sym typeface="+mn-ea"/>
            </a:endParaRPr>
          </a:p>
          <a:p>
            <a:r>
              <a:rPr lang="en-US" altLang="zh-CN" sz="1500" dirty="0" smtClean="0">
                <a:sym typeface="+mn-ea"/>
              </a:rPr>
              <a:t>Dimensions: 610*570*950mm</a:t>
            </a:r>
            <a:endParaRPr lang="en-US" altLang="zh-CN" sz="1500" dirty="0" smtClean="0">
              <a:sym typeface="+mn-ea"/>
            </a:endParaRPr>
          </a:p>
          <a:p>
            <a:r>
              <a:rPr lang="en-US" altLang="zh-CN" sz="1500" dirty="0" smtClean="0">
                <a:sym typeface="+mn-ea"/>
              </a:rPr>
              <a:t>Functions: 1. Horizontal/vertical wire feeding</a:t>
            </a:r>
            <a:endParaRPr lang="en-US" altLang="zh-CN" sz="1500" dirty="0" smtClean="0">
              <a:sym typeface="+mn-ea"/>
            </a:endParaRPr>
          </a:p>
          <a:p>
            <a:r>
              <a:rPr lang="en-US" altLang="zh-CN" sz="1500" dirty="0" smtClean="0">
                <a:sym typeface="+mn-ea"/>
              </a:rPr>
              <a:t>2. Active wire feeding</a:t>
            </a:r>
            <a:endParaRPr lang="en-US" altLang="zh-CN" sz="1500" dirty="0" smtClean="0">
              <a:sym typeface="+mn-ea"/>
            </a:endParaRPr>
          </a:p>
          <a:p>
            <a:r>
              <a:rPr lang="en-US" altLang="zh-CN" sz="1500" dirty="0" smtClean="0">
                <a:sym typeface="+mn-ea"/>
              </a:rPr>
              <a:t>3. Can hold spool wire and loose wire</a:t>
            </a:r>
            <a:endParaRPr lang="en-US" altLang="zh-CN" sz="1500" dirty="0" smtClean="0">
              <a:sym typeface="+mn-ea"/>
            </a:endParaRPr>
          </a:p>
        </p:txBody>
      </p:sp>
      <p:pic>
        <p:nvPicPr>
          <p:cNvPr id="13" name="Picture 1"/>
          <p:cNvPicPr>
            <a:picLocks noChangeAspect="1" noChangeArrowheads="1"/>
          </p:cNvPicPr>
          <p:nvPr/>
        </p:nvPicPr>
        <p:blipFill>
          <a:blip r:embed="rId1" cstate="print"/>
          <a:srcRect l="12669" t="3362" r="1183" b="3814"/>
          <a:stretch>
            <a:fillRect/>
          </a:stretch>
        </p:blipFill>
        <p:spPr>
          <a:xfrm>
            <a:off x="7061835" y="1184275"/>
            <a:ext cx="4544695" cy="5195570"/>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9232" y="365125"/>
            <a:ext cx="10464567" cy="1044225"/>
          </a:xfrm>
        </p:spPr>
        <p:txBody>
          <a:bodyPr>
            <a:normAutofit/>
          </a:bodyPr>
          <a:lstStyle/>
          <a:p>
            <a:r>
              <a:rPr lang="zh-CN" altLang="en-US" dirty="0" smtClean="0"/>
              <a:t>                  </a:t>
            </a:r>
            <a:r>
              <a:rPr lang="zh-CN" altLang="en-US" sz="3200" dirty="0" smtClean="0"/>
              <a:t> </a:t>
            </a:r>
            <a:r>
              <a:rPr lang="en-US" altLang="zh-CN" sz="3200" dirty="0"/>
              <a:t>Series 5: Pipe Pay off Machine</a:t>
            </a:r>
            <a:endParaRPr lang="en-US" altLang="zh-CN" sz="3200" dirty="0"/>
          </a:p>
        </p:txBody>
      </p:sp>
      <p:sp>
        <p:nvSpPr>
          <p:cNvPr id="12" name="矩形 11"/>
          <p:cNvSpPr/>
          <p:nvPr/>
        </p:nvSpPr>
        <p:spPr>
          <a:xfrm>
            <a:off x="393397" y="1746587"/>
            <a:ext cx="6096000" cy="3091815"/>
          </a:xfrm>
          <a:prstGeom prst="rect">
            <a:avLst/>
          </a:prstGeom>
        </p:spPr>
        <p:txBody>
          <a:bodyPr>
            <a:spAutoFit/>
          </a:bodyPr>
          <a:lstStyle/>
          <a:p>
            <a:r>
              <a:rPr lang="en-US" altLang="zh-CN" sz="1500" dirty="0"/>
              <a:t>Model: QP-5</a:t>
            </a:r>
            <a:endParaRPr lang="en-US" altLang="zh-CN" sz="1500" dirty="0"/>
          </a:p>
          <a:p>
            <a:r>
              <a:rPr lang="en-US" altLang="zh-CN" sz="1500" dirty="0"/>
              <a:t>Motor: 180W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15mm</a:t>
            </a:r>
            <a:endParaRPr lang="en-US" altLang="zh-CN" sz="1500" dirty="0">
              <a:solidFill>
                <a:srgbClr val="FF0000"/>
              </a:solidFill>
            </a:endParaRPr>
          </a:p>
          <a:p>
            <a:r>
              <a:rPr lang="en-US" altLang="zh-CN" sz="1500" dirty="0">
                <a:solidFill>
                  <a:srgbClr val="FF0000"/>
                </a:solidFill>
              </a:rPr>
              <a:t>Load Capacity: 20kg</a:t>
            </a:r>
            <a:endParaRPr lang="en-US" altLang="zh-CN" sz="1500" dirty="0">
              <a:solidFill>
                <a:srgbClr val="FF0000"/>
              </a:solidFill>
            </a:endParaRPr>
          </a:p>
          <a:p>
            <a:r>
              <a:rPr lang="en-US" altLang="zh-CN" sz="1500" dirty="0"/>
              <a:t>Speed: Maximum 1m/s</a:t>
            </a:r>
            <a:endParaRPr lang="en-US" altLang="zh-CN" sz="1500" dirty="0"/>
          </a:p>
          <a:p>
            <a:r>
              <a:rPr lang="en-US" altLang="zh-CN" sz="1500" dirty="0"/>
              <a:t>Speed ​​Gears: 10, Automatic Sensing with Independent Brake</a:t>
            </a:r>
            <a:endParaRPr lang="en-US" altLang="zh-CN" sz="1500" dirty="0"/>
          </a:p>
          <a:p>
            <a:r>
              <a:rPr lang="en-US" altLang="zh-CN" sz="1500" dirty="0">
                <a:solidFill>
                  <a:srgbClr val="FF0000"/>
                </a:solidFill>
              </a:rPr>
              <a:t>Spool Diameter: Within 800mm</a:t>
            </a:r>
            <a:endParaRPr lang="en-US" altLang="zh-CN" sz="1500" dirty="0">
              <a:solidFill>
                <a:srgbClr val="FF0000"/>
              </a:solidFill>
            </a:endParaRPr>
          </a:p>
          <a:p>
            <a:r>
              <a:rPr lang="en-US" altLang="zh-CN" sz="1500" dirty="0">
                <a:solidFill>
                  <a:srgbClr val="FF0000"/>
                </a:solidFill>
              </a:rPr>
              <a:t>Spool Width: Within 200mm</a:t>
            </a:r>
            <a:endParaRPr lang="en-US" altLang="zh-CN" sz="1500" dirty="0">
              <a:solidFill>
                <a:srgbClr val="FF0000"/>
              </a:solidFill>
            </a:endParaRPr>
          </a:p>
          <a:p>
            <a:r>
              <a:rPr lang="en-US" altLang="zh-CN" sz="1500" dirty="0">
                <a:solidFill>
                  <a:srgbClr val="FF0000"/>
                </a:solidFill>
              </a:rPr>
              <a:t>Spool Inner Diameter: Minimum 30mm</a:t>
            </a:r>
            <a:endParaRPr lang="en-US" altLang="zh-CN" sz="1500" dirty="0">
              <a:solidFill>
                <a:srgbClr val="FF0000"/>
              </a:solidFill>
            </a:endParaRPr>
          </a:p>
          <a:p>
            <a:r>
              <a:rPr lang="en-US" altLang="zh-CN" sz="1500" dirty="0"/>
              <a:t>Spool Weight: Maximum 20kg</a:t>
            </a:r>
            <a:endParaRPr lang="en-US" altLang="zh-CN" sz="1500" dirty="0"/>
          </a:p>
          <a:p>
            <a:r>
              <a:rPr lang="en-US" altLang="zh-CN" sz="1500" dirty="0"/>
              <a:t>Net Weight: 32kg</a:t>
            </a:r>
            <a:endParaRPr lang="en-US" altLang="zh-CN" sz="1500" dirty="0"/>
          </a:p>
          <a:p>
            <a:r>
              <a:rPr lang="en-US" altLang="zh-CN" sz="1500" dirty="0"/>
              <a:t>Dimensions: 500*650*850mm</a:t>
            </a:r>
            <a:endParaRPr lang="en-US" altLang="zh-CN" sz="1500" dirty="0"/>
          </a:p>
        </p:txBody>
      </p:sp>
      <p:pic>
        <p:nvPicPr>
          <p:cNvPr id="1026" name="Picture 2"/>
          <p:cNvPicPr>
            <a:picLocks noChangeAspect="1" noChangeArrowheads="1"/>
          </p:cNvPicPr>
          <p:nvPr/>
        </p:nvPicPr>
        <p:blipFill>
          <a:blip r:embed="rId1" cstate="print"/>
          <a:srcRect l="5553" t="21567" r="4299" b="19361"/>
          <a:stretch>
            <a:fillRect/>
          </a:stretch>
        </p:blipFill>
        <p:spPr bwMode="auto">
          <a:xfrm>
            <a:off x="6095365" y="1328420"/>
            <a:ext cx="5243195" cy="4785360"/>
          </a:xfrm>
          <a:prstGeom prst="rect">
            <a:avLst/>
          </a:prstGeom>
          <a:noFill/>
          <a:ln w="9525">
            <a:noFill/>
            <a:miter lim="800000"/>
            <a:headEnd/>
            <a:tailEnd/>
          </a:ln>
        </p:spPr>
      </p:pic>
      <p:sp>
        <p:nvSpPr>
          <p:cNvPr id="3"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ea typeface="思源黑体 CN Bold" panose="020B0800000000000000"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7603" y="261020"/>
            <a:ext cx="11123801" cy="1044225"/>
          </a:xfrm>
        </p:spPr>
        <p:txBody>
          <a:bodyPr>
            <a:normAutofit/>
          </a:bodyPr>
          <a:lstStyle/>
          <a:p>
            <a:r>
              <a:rPr lang="zh-CN" altLang="en-US" dirty="0" smtClean="0"/>
              <a:t>               </a:t>
            </a:r>
            <a:r>
              <a:rPr lang="en-US" altLang="zh-CN" sz="3200" dirty="0"/>
              <a:t>Series 6: Dual-Motor </a:t>
            </a:r>
            <a:endParaRPr lang="en-US" altLang="zh-CN" sz="3200" dirty="0"/>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13" name="矩形 12"/>
          <p:cNvSpPr/>
          <p:nvPr/>
        </p:nvSpPr>
        <p:spPr>
          <a:xfrm>
            <a:off x="404495" y="1361440"/>
            <a:ext cx="5368290" cy="4056380"/>
          </a:xfrm>
          <a:prstGeom prst="rect">
            <a:avLst/>
          </a:prstGeom>
        </p:spPr>
        <p:txBody>
          <a:bodyPr wrap="square">
            <a:noAutofit/>
          </a:bodyPr>
          <a:lstStyle/>
          <a:p>
            <a:r>
              <a:rPr lang="en-US" altLang="zh-CN" sz="1500" dirty="0"/>
              <a:t>Model: QP-6</a:t>
            </a:r>
            <a:endParaRPr lang="en-US" altLang="zh-CN" sz="1500" dirty="0"/>
          </a:p>
          <a:p>
            <a:r>
              <a:rPr lang="en-US" altLang="zh-CN" sz="1500" dirty="0"/>
              <a:t>Motor: Front motor with wire guide wheel 120W, rear motor driving spool 180W</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6.0mm or less</a:t>
            </a:r>
            <a:endParaRPr lang="en-US" altLang="zh-CN" sz="1500" dirty="0">
              <a:solidFill>
                <a:srgbClr val="FF0000"/>
              </a:solidFill>
            </a:endParaRPr>
          </a:p>
          <a:p>
            <a:r>
              <a:rPr lang="en-US" altLang="zh-CN" sz="1500" dirty="0">
                <a:solidFill>
                  <a:srgbClr val="FF0000"/>
                </a:solidFill>
              </a:rPr>
              <a:t>Load Capacity: 25kg</a:t>
            </a:r>
            <a:endParaRPr lang="en-US" altLang="zh-CN" sz="1500" dirty="0">
              <a:solidFill>
                <a:srgbClr val="FF0000"/>
              </a:solidFill>
            </a:endParaRPr>
          </a:p>
          <a:p>
            <a:r>
              <a:rPr lang="en-US" altLang="zh-CN" sz="1500" dirty="0"/>
              <a:t>Speed: ??</a:t>
            </a:r>
            <a:endParaRPr lang="en-US" altLang="zh-CN" sz="1500" dirty="0"/>
          </a:p>
          <a:p>
            <a:r>
              <a:rPr lang="en-US" altLang="zh-CN" sz="1500" dirty="0"/>
              <a:t>Speed ​​Gears: 10, with automatic sensing and braking</a:t>
            </a:r>
            <a:endParaRPr lang="en-US" altLang="zh-CN" sz="1500" dirty="0"/>
          </a:p>
          <a:p>
            <a:r>
              <a:rPr lang="en-US" altLang="zh-CN" sz="1500" dirty="0"/>
              <a:t>Wire Width: 25mm or less</a:t>
            </a:r>
            <a:endParaRPr lang="en-US" altLang="zh-CN" sz="1500" dirty="0"/>
          </a:p>
          <a:p>
            <a:r>
              <a:rPr lang="en-US" altLang="zh-CN" sz="1500" dirty="0">
                <a:solidFill>
                  <a:srgbClr val="FF0000"/>
                </a:solidFill>
              </a:rPr>
              <a:t>Spool Diameter: Maximum 400mm</a:t>
            </a:r>
            <a:endParaRPr lang="en-US" altLang="zh-CN" sz="1500" dirty="0">
              <a:solidFill>
                <a:srgbClr val="FF0000"/>
              </a:solidFill>
            </a:endParaRPr>
          </a:p>
          <a:p>
            <a:r>
              <a:rPr lang="en-US" altLang="zh-CN" sz="1500" dirty="0">
                <a:solidFill>
                  <a:srgbClr val="FF0000"/>
                </a:solidFill>
              </a:rPr>
              <a:t>Spool Width: 200mm or less</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120-400mm wire</a:t>
            </a:r>
            <a:endParaRPr lang="en-US" altLang="zh-CN" sz="1500" dirty="0">
              <a:solidFill>
                <a:srgbClr val="FF0000"/>
              </a:solidFill>
            </a:endParaRPr>
          </a:p>
          <a:p>
            <a:r>
              <a:rPr lang="en-US" altLang="zh-CN" sz="1500" dirty="0"/>
              <a:t>Wire Storage Length: Approximately 3.5m with pulley</a:t>
            </a:r>
            <a:endParaRPr lang="en-US" altLang="zh-CN" sz="1500" dirty="0"/>
          </a:p>
          <a:p>
            <a:r>
              <a:rPr lang="en-US" altLang="zh-CN" sz="1500" dirty="0"/>
              <a:t>Spool Diameter: 25mm</a:t>
            </a:r>
            <a:endParaRPr lang="en-US" altLang="zh-CN" sz="1500" dirty="0"/>
          </a:p>
          <a:p>
            <a:r>
              <a:rPr lang="en-US" altLang="zh-CN" sz="1500" dirty="0"/>
              <a:t>Dimensions: 800*630*1003mm</a:t>
            </a:r>
            <a:endParaRPr lang="en-US" altLang="zh-CN" sz="1500" dirty="0"/>
          </a:p>
          <a:p>
            <a:r>
              <a:rPr lang="en-US" altLang="zh-CN" sz="1500" dirty="0"/>
              <a:t>Functions: Active wire feeding, can be used with wire feeding, can hold spools, loose wires, and lead wires; has a dedicated wire feeding function.</a:t>
            </a:r>
            <a:endParaRPr lang="en-US" altLang="zh-CN" sz="1500" dirty="0"/>
          </a:p>
        </p:txBody>
      </p:sp>
      <p:pic>
        <p:nvPicPr>
          <p:cNvPr id="14" name="Picture 7"/>
          <p:cNvPicPr>
            <a:picLocks noChangeAspect="1" noChangeArrowheads="1"/>
          </p:cNvPicPr>
          <p:nvPr/>
        </p:nvPicPr>
        <p:blipFill>
          <a:blip r:embed="rId1" cstate="print"/>
          <a:srcRect l="10870" t="16305" r="9794" b="4288"/>
          <a:stretch>
            <a:fillRect/>
          </a:stretch>
        </p:blipFill>
        <p:spPr>
          <a:xfrm>
            <a:off x="5772785" y="1305560"/>
            <a:ext cx="3064510" cy="4029075"/>
          </a:xfrm>
          <a:prstGeom prst="rect">
            <a:avLst/>
          </a:prstGeom>
          <a:noFill/>
          <a:ln w="1">
            <a:noFill/>
            <a:miter lim="800000"/>
            <a:headEnd/>
            <a:tailEnd type="none" w="med" len="med"/>
          </a:ln>
          <a:effectLst/>
        </p:spPr>
      </p:pic>
      <p:pic>
        <p:nvPicPr>
          <p:cNvPr id="15" name="Picture 3"/>
          <p:cNvPicPr>
            <a:picLocks noChangeAspect="1" noChangeArrowheads="1"/>
          </p:cNvPicPr>
          <p:nvPr/>
        </p:nvPicPr>
        <p:blipFill>
          <a:blip r:embed="rId2" cstate="print"/>
          <a:srcRect/>
          <a:stretch>
            <a:fillRect/>
          </a:stretch>
        </p:blipFill>
        <p:spPr>
          <a:xfrm>
            <a:off x="8837295" y="1305560"/>
            <a:ext cx="3157220" cy="4029075"/>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1693" y="35"/>
            <a:ext cx="11123801" cy="1044225"/>
          </a:xfrm>
        </p:spPr>
        <p:txBody>
          <a:bodyPr>
            <a:normAutofit/>
          </a:bodyPr>
          <a:lstStyle/>
          <a:p>
            <a:r>
              <a:rPr lang="zh-CN" altLang="en-US" dirty="0" smtClean="0"/>
              <a:t>  </a:t>
            </a:r>
            <a:r>
              <a:rPr lang="en-US" altLang="zh-CN" sz="3200" dirty="0"/>
              <a:t>Series 7: Double-Wire Pay off Machine</a:t>
            </a:r>
            <a:endParaRPr lang="en-US" altLang="zh-CN" sz="3200" dirty="0"/>
          </a:p>
        </p:txBody>
      </p:sp>
      <p:sp>
        <p:nvSpPr>
          <p:cNvPr id="12" name="矩形 11"/>
          <p:cNvSpPr/>
          <p:nvPr/>
        </p:nvSpPr>
        <p:spPr>
          <a:xfrm>
            <a:off x="393700" y="1325245"/>
            <a:ext cx="5540375" cy="3897630"/>
          </a:xfrm>
          <a:prstGeom prst="rect">
            <a:avLst/>
          </a:prstGeom>
        </p:spPr>
        <p:txBody>
          <a:bodyPr wrap="square">
            <a:noAutofit/>
          </a:bodyPr>
          <a:lstStyle/>
          <a:p>
            <a:r>
              <a:rPr lang="en-US" altLang="zh-CN" sz="1500" dirty="0"/>
              <a:t>Model: QP-7</a:t>
            </a:r>
            <a:endParaRPr lang="en-US" altLang="zh-CN" sz="1500" dirty="0"/>
          </a:p>
          <a:p>
            <a:r>
              <a:rPr lang="en-US" altLang="zh-CN" sz="1500" dirty="0"/>
              <a:t>Motor: 120W, Dual Motors with Imported European Wheels</a:t>
            </a:r>
            <a:endParaRPr lang="en-US" altLang="zh-CN" sz="1500" dirty="0"/>
          </a:p>
          <a:p>
            <a:r>
              <a:rPr lang="en-US" altLang="zh-CN" sz="1500" dirty="0"/>
              <a:t>Power Supply: 220V 50/60Hz</a:t>
            </a:r>
            <a:endParaRPr lang="en-US" altLang="zh-CN" sz="1500" dirty="0"/>
          </a:p>
          <a:p>
            <a:r>
              <a:rPr lang="en-US" altLang="zh-CN" sz="1500" dirty="0">
                <a:solidFill>
                  <a:srgbClr val="FF0000"/>
                </a:solidFill>
              </a:rPr>
              <a:t>Load Capacity: 20 kg</a:t>
            </a:r>
            <a:endParaRPr lang="en-US" altLang="zh-CN" sz="1500" dirty="0">
              <a:solidFill>
                <a:srgbClr val="FF0000"/>
              </a:solidFill>
            </a:endParaRPr>
          </a:p>
          <a:p>
            <a:r>
              <a:rPr lang="en-US" altLang="zh-CN" sz="1500" dirty="0">
                <a:solidFill>
                  <a:srgbClr val="FF0000"/>
                </a:solidFill>
              </a:rPr>
              <a:t>Wire Diameter: Within 6.0mm</a:t>
            </a:r>
            <a:endParaRPr lang="en-US" altLang="zh-CN" sz="1500" dirty="0">
              <a:solidFill>
                <a:srgbClr val="FF0000"/>
              </a:solidFill>
            </a:endParaRPr>
          </a:p>
          <a:p>
            <a:r>
              <a:rPr lang="en-US" altLang="zh-CN" sz="1500" dirty="0"/>
              <a:t>Wire Width: Customizable</a:t>
            </a:r>
            <a:endParaRPr lang="en-US" altLang="zh-CN" sz="1500" dirty="0"/>
          </a:p>
          <a:p>
            <a:r>
              <a:rPr lang="en-US" altLang="zh-CN" sz="1500" dirty="0"/>
              <a:t>Speed: Maximum 1 m/s</a:t>
            </a:r>
            <a:endParaRPr lang="en-US" altLang="zh-CN" sz="1500" dirty="0"/>
          </a:p>
          <a:p>
            <a:r>
              <a:rPr lang="en-US" altLang="zh-CN" sz="1500" dirty="0"/>
              <a:t>Speed ​​Gears: 10 speeds, automatic sensing with independent brake</a:t>
            </a:r>
            <a:endParaRPr lang="en-US" altLang="zh-CN" sz="1500" dirty="0"/>
          </a:p>
          <a:p>
            <a:r>
              <a:rPr lang="en-US" altLang="zh-CN" sz="1500" dirty="0">
                <a:solidFill>
                  <a:srgbClr val="FF0000"/>
                </a:solidFill>
              </a:rPr>
              <a:t>Spool Diameter: Maximum 500mm</a:t>
            </a:r>
            <a:endParaRPr lang="en-US" altLang="zh-CN" sz="1500" dirty="0">
              <a:solidFill>
                <a:srgbClr val="FF0000"/>
              </a:solidFill>
            </a:endParaRPr>
          </a:p>
          <a:p>
            <a:r>
              <a:rPr lang="en-US" altLang="zh-CN" sz="1500" dirty="0">
                <a:solidFill>
                  <a:srgbClr val="FF0000"/>
                </a:solidFill>
              </a:rPr>
              <a:t>Spool Width: Within 200mm</a:t>
            </a:r>
            <a:endParaRPr lang="en-US" altLang="zh-CN" sz="1500" dirty="0">
              <a:solidFill>
                <a:srgbClr val="FF0000"/>
              </a:solidFill>
            </a:endParaRPr>
          </a:p>
          <a:p>
            <a:r>
              <a:rPr lang="en-US" altLang="zh-CN" sz="1500" dirty="0">
                <a:solidFill>
                  <a:srgbClr val="FF0000"/>
                </a:solidFill>
              </a:rPr>
              <a:t>Spool Inner Diameter: 400 spools can hold 120mm-300mm wire, 500 spools can hold 120-400mm wire</a:t>
            </a:r>
            <a:endParaRPr lang="en-US" altLang="zh-CN" sz="1500" dirty="0">
              <a:solidFill>
                <a:srgbClr val="FF0000"/>
              </a:solidFill>
            </a:endParaRPr>
          </a:p>
          <a:p>
            <a:r>
              <a:rPr lang="en-US" altLang="zh-CN" sz="1500" dirty="0"/>
              <a:t>Wire Storage Length: Approximately 3.5m with wheels.</a:t>
            </a:r>
            <a:endParaRPr lang="en-US" altLang="zh-CN" sz="1500" dirty="0"/>
          </a:p>
          <a:p>
            <a:r>
              <a:rPr lang="en-US" altLang="zh-CN" sz="1500" dirty="0"/>
              <a:t>Machine Dimensions: Length: 920*650*950mm</a:t>
            </a:r>
            <a:endParaRPr lang="en-US" altLang="zh-CN" sz="1500" dirty="0"/>
          </a:p>
          <a:p>
            <a:r>
              <a:rPr lang="en-US" altLang="zh-CN" sz="1500" dirty="0"/>
              <a:t>Functions: Active wire feeding, wire feeding in conjunction with wire unloading, simultaneous wire unloading and separate wire unloading, can unload spools and loose wires.</a:t>
            </a:r>
            <a:endParaRPr lang="en-US" altLang="zh-CN" sz="1500" dirty="0"/>
          </a:p>
        </p:txBody>
      </p:sp>
      <p:pic>
        <p:nvPicPr>
          <p:cNvPr id="16" name="Picture 9"/>
          <p:cNvPicPr>
            <a:picLocks noChangeAspect="1" noChangeArrowheads="1"/>
          </p:cNvPicPr>
          <p:nvPr/>
        </p:nvPicPr>
        <p:blipFill>
          <a:blip r:embed="rId1" cstate="print"/>
          <a:srcRect l="8771" t="19149" r="7225" b="8346"/>
          <a:stretch>
            <a:fillRect/>
          </a:stretch>
        </p:blipFill>
        <p:spPr>
          <a:xfrm>
            <a:off x="5934075" y="1325245"/>
            <a:ext cx="3100705" cy="3994150"/>
          </a:xfrm>
          <a:prstGeom prst="rect">
            <a:avLst/>
          </a:prstGeom>
          <a:noFill/>
          <a:ln w="1">
            <a:noFill/>
            <a:miter lim="800000"/>
            <a:headEnd/>
            <a:tailEnd type="none" w="med" len="med"/>
          </a:ln>
          <a:effectLst/>
        </p:spPr>
      </p:pic>
      <p:pic>
        <p:nvPicPr>
          <p:cNvPr id="17" name="Picture 2"/>
          <p:cNvPicPr>
            <a:picLocks noChangeAspect="1" noChangeArrowheads="1"/>
          </p:cNvPicPr>
          <p:nvPr/>
        </p:nvPicPr>
        <p:blipFill>
          <a:blip r:embed="rId2" cstate="print"/>
          <a:srcRect t="13397" b="18783"/>
          <a:stretch>
            <a:fillRect/>
          </a:stretch>
        </p:blipFill>
        <p:spPr>
          <a:xfrm>
            <a:off x="9034780" y="1311275"/>
            <a:ext cx="2870835" cy="4008120"/>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7563" y="407070"/>
            <a:ext cx="11123801" cy="1044225"/>
          </a:xfrm>
        </p:spPr>
        <p:txBody>
          <a:bodyPr>
            <a:normAutofit fontScale="90000"/>
          </a:bodyPr>
          <a:lstStyle/>
          <a:p>
            <a:r>
              <a:rPr lang="zh-CN" altLang="en-US" dirty="0" smtClean="0"/>
              <a:t>                   </a:t>
            </a:r>
            <a:r>
              <a:rPr lang="en-US" altLang="zh-CN" dirty="0"/>
              <a:t>Series 8: Four-wire pay-off machine</a:t>
            </a:r>
            <a:endParaRPr lang="en-US" altLang="zh-CN" dirty="0"/>
          </a:p>
        </p:txBody>
      </p:sp>
      <p:sp>
        <p:nvSpPr>
          <p:cNvPr id="5" name="任意多边形: 形状 27"/>
          <p:cNvSpPr/>
          <p:nvPr/>
        </p:nvSpPr>
        <p:spPr>
          <a:xfrm flipH="1">
            <a:off x="-4" y="0"/>
            <a:ext cx="6883401" cy="838200"/>
          </a:xfrm>
          <a:custGeom>
            <a:avLst/>
            <a:gdLst>
              <a:gd name="connsiteX0" fmla="*/ 5258619 w 5258619"/>
              <a:gd name="connsiteY0" fmla="*/ 0 h 1407647"/>
              <a:gd name="connsiteX1" fmla="*/ 0 w 5258619"/>
              <a:gd name="connsiteY1" fmla="*/ 0 h 1407647"/>
              <a:gd name="connsiteX2" fmla="*/ 155634 w 5258619"/>
              <a:gd name="connsiteY2" fmla="*/ 30903 h 1407647"/>
              <a:gd name="connsiteX3" fmla="*/ 2886232 w 5258619"/>
              <a:gd name="connsiteY3" fmla="*/ 1187198 h 1407647"/>
              <a:gd name="connsiteX4" fmla="*/ 5216813 w 5258619"/>
              <a:gd name="connsiteY4" fmla="*/ 1085411 h 1407647"/>
              <a:gd name="connsiteX5" fmla="*/ 5258619 w 5258619"/>
              <a:gd name="connsiteY5" fmla="*/ 1044591 h 14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8619" h="1407647">
                <a:moveTo>
                  <a:pt x="5258619" y="0"/>
                </a:moveTo>
                <a:lnTo>
                  <a:pt x="0" y="0"/>
                </a:lnTo>
                <a:lnTo>
                  <a:pt x="155634" y="30903"/>
                </a:lnTo>
                <a:cubicBezTo>
                  <a:pt x="1249789" y="275394"/>
                  <a:pt x="2039857" y="835100"/>
                  <a:pt x="2886232" y="1187198"/>
                </a:cubicBezTo>
                <a:cubicBezTo>
                  <a:pt x="3679708" y="1517290"/>
                  <a:pt x="4756104" y="1471286"/>
                  <a:pt x="5216813" y="1085411"/>
                </a:cubicBezTo>
                <a:lnTo>
                  <a:pt x="5258619" y="1044591"/>
                </a:lnTo>
                <a:close/>
              </a:path>
            </a:pathLst>
          </a:custGeom>
          <a:gradFill>
            <a:gsLst>
              <a:gs pos="0">
                <a:srgbClr val="03D4A8"/>
              </a:gs>
              <a:gs pos="25000">
                <a:srgbClr val="21D6E0"/>
              </a:gs>
              <a:gs pos="75000">
                <a:srgbClr val="0087E6"/>
              </a:gs>
              <a:gs pos="100000">
                <a:srgbClr val="005CB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思源黑体 CN Bold" panose="020B0800000000000000" pitchFamily="34" charset="-122"/>
            </a:endParaRPr>
          </a:p>
        </p:txBody>
      </p:sp>
      <p:sp>
        <p:nvSpPr>
          <p:cNvPr id="7" name="矩形 6"/>
          <p:cNvSpPr/>
          <p:nvPr/>
        </p:nvSpPr>
        <p:spPr>
          <a:xfrm>
            <a:off x="213360" y="1471930"/>
            <a:ext cx="6670040" cy="4246245"/>
          </a:xfrm>
          <a:prstGeom prst="rect">
            <a:avLst/>
          </a:prstGeom>
        </p:spPr>
        <p:txBody>
          <a:bodyPr wrap="square">
            <a:noAutofit/>
          </a:bodyPr>
          <a:p>
            <a:r>
              <a:rPr lang="en-US" altLang="zh-CN" sz="1500" dirty="0"/>
              <a:t>Model: QP-8</a:t>
            </a:r>
            <a:endParaRPr lang="en-US" altLang="zh-CN" sz="1500" dirty="0"/>
          </a:p>
          <a:p>
            <a:r>
              <a:rPr lang="en-US" altLang="zh-CN" sz="1500" dirty="0"/>
              <a:t>Motor: 120W, four motors, medium to large motors </a:t>
            </a:r>
            <a:endParaRPr lang="en-US" altLang="zh-CN" sz="1500" dirty="0"/>
          </a:p>
          <a:p>
            <a:r>
              <a:rPr lang="en-US" altLang="zh-CN" sz="1500" dirty="0"/>
              <a:t>with imported European pulleys</a:t>
            </a:r>
            <a:endParaRPr lang="en-US" altLang="zh-CN" sz="1500" dirty="0"/>
          </a:p>
          <a:p>
            <a:r>
              <a:rPr lang="en-US" altLang="zh-CN" sz="1500" dirty="0"/>
              <a:t>Power Supply: 220V 50/60Hz</a:t>
            </a:r>
            <a:endParaRPr lang="en-US" altLang="zh-CN" sz="1500" dirty="0"/>
          </a:p>
          <a:p>
            <a:r>
              <a:rPr lang="en-US" altLang="zh-CN" sz="1500" dirty="0">
                <a:solidFill>
                  <a:srgbClr val="FF0000"/>
                </a:solidFill>
              </a:rPr>
              <a:t>Wire Diameter: 6.0mm or less</a:t>
            </a:r>
            <a:endParaRPr lang="en-US" altLang="zh-CN" sz="1500" dirty="0">
              <a:solidFill>
                <a:srgbClr val="FF0000"/>
              </a:solidFill>
            </a:endParaRPr>
          </a:p>
          <a:p>
            <a:r>
              <a:rPr lang="en-US" altLang="zh-CN" sz="1500" dirty="0">
                <a:solidFill>
                  <a:srgbClr val="FF0000"/>
                </a:solidFill>
              </a:rPr>
              <a:t>Load Capacity: 20kg</a:t>
            </a:r>
            <a:endParaRPr lang="en-US" altLang="zh-CN" sz="1500" dirty="0">
              <a:solidFill>
                <a:srgbClr val="FF0000"/>
              </a:solidFill>
            </a:endParaRPr>
          </a:p>
          <a:p>
            <a:r>
              <a:rPr lang="en-US" altLang="zh-CN" sz="1500" dirty="0"/>
              <a:t>Speed ​​Gears: 10, automatic sensing with independent brake.</a:t>
            </a:r>
            <a:endParaRPr lang="en-US" altLang="zh-CN" sz="1500" dirty="0"/>
          </a:p>
          <a:p>
            <a:r>
              <a:rPr lang="en-US" altLang="zh-CN" sz="1500" dirty="0"/>
              <a:t>Cable Width: Customizable.</a:t>
            </a:r>
            <a:endParaRPr lang="en-US" altLang="zh-CN" sz="1500" dirty="0"/>
          </a:p>
          <a:p>
            <a:r>
              <a:rPr lang="en-US" altLang="zh-CN" sz="1500" dirty="0">
                <a:solidFill>
                  <a:srgbClr val="FF0000"/>
                </a:solidFill>
              </a:rPr>
              <a:t>Spool Diameter: Maximum 400mm</a:t>
            </a:r>
            <a:endParaRPr lang="en-US" altLang="zh-CN" sz="1500" dirty="0">
              <a:solidFill>
                <a:srgbClr val="FF0000"/>
              </a:solidFill>
            </a:endParaRPr>
          </a:p>
          <a:p>
            <a:r>
              <a:rPr lang="en-US" altLang="zh-CN" sz="1500" dirty="0">
                <a:solidFill>
                  <a:srgbClr val="FF0000"/>
                </a:solidFill>
              </a:rPr>
              <a:t>Spool Width: 200mm or less</a:t>
            </a:r>
            <a:endParaRPr lang="en-US" altLang="zh-CN" sz="1500" dirty="0">
              <a:solidFill>
                <a:srgbClr val="FF0000"/>
              </a:solidFill>
            </a:endParaRPr>
          </a:p>
          <a:p>
            <a:r>
              <a:rPr lang="en-US" altLang="zh-CN" sz="1500" dirty="0">
                <a:solidFill>
                  <a:srgbClr val="FF0000"/>
                </a:solidFill>
              </a:rPr>
              <a:t>Spool Inner Diameter: 120mm-300mm</a:t>
            </a:r>
            <a:endParaRPr lang="en-US" altLang="zh-CN" sz="1500" dirty="0">
              <a:solidFill>
                <a:srgbClr val="FF0000"/>
              </a:solidFill>
            </a:endParaRPr>
          </a:p>
          <a:p>
            <a:r>
              <a:rPr lang="en-US" altLang="zh-CN" sz="1500" dirty="0"/>
              <a:t>Cable Storage Length: Approximately 3.5m with pulleys</a:t>
            </a:r>
            <a:endParaRPr lang="en-US" altLang="zh-CN" sz="1500" dirty="0"/>
          </a:p>
          <a:p>
            <a:r>
              <a:rPr lang="en-US" altLang="zh-CN" sz="1500" dirty="0"/>
              <a:t>Dimensions: 860*1000*1030mm</a:t>
            </a:r>
            <a:endParaRPr lang="en-US" altLang="zh-CN" sz="1500" dirty="0"/>
          </a:p>
          <a:p>
            <a:r>
              <a:rPr lang="en-US" altLang="zh-CN" sz="1500" dirty="0"/>
              <a:t>Functions: Can be used in conjunction with cable feeding or </a:t>
            </a:r>
            <a:endParaRPr lang="en-US" altLang="zh-CN" sz="1500" dirty="0"/>
          </a:p>
          <a:p>
            <a:r>
              <a:rPr lang="en-US" altLang="zh-CN" sz="1500" dirty="0"/>
              <a:t>as a standalone cable feeder.</a:t>
            </a:r>
            <a:endParaRPr lang="en-US" altLang="zh-CN" sz="1500" dirty="0"/>
          </a:p>
        </p:txBody>
      </p:sp>
      <p:pic>
        <p:nvPicPr>
          <p:cNvPr id="9" name="Picture 10"/>
          <p:cNvPicPr>
            <a:picLocks noChangeAspect="1" noChangeArrowheads="1"/>
          </p:cNvPicPr>
          <p:nvPr/>
        </p:nvPicPr>
        <p:blipFill>
          <a:blip r:embed="rId1" cstate="print"/>
          <a:srcRect t="4324" r="3691"/>
          <a:stretch>
            <a:fillRect/>
          </a:stretch>
        </p:blipFill>
        <p:spPr>
          <a:xfrm>
            <a:off x="5756910" y="1621790"/>
            <a:ext cx="3198495" cy="4212590"/>
          </a:xfrm>
          <a:prstGeom prst="rect">
            <a:avLst/>
          </a:prstGeom>
          <a:noFill/>
          <a:ln w="1">
            <a:noFill/>
            <a:miter lim="800000"/>
            <a:headEnd/>
            <a:tailEnd type="none" w="med" len="med"/>
          </a:ln>
          <a:effectLst/>
        </p:spPr>
      </p:pic>
      <p:pic>
        <p:nvPicPr>
          <p:cNvPr id="13" name="Picture 37"/>
          <p:cNvPicPr>
            <a:picLocks noChangeAspect="1" noChangeArrowheads="1"/>
          </p:cNvPicPr>
          <p:nvPr/>
        </p:nvPicPr>
        <p:blipFill>
          <a:blip r:embed="rId2" cstate="print"/>
          <a:srcRect t="8466"/>
          <a:stretch>
            <a:fillRect/>
          </a:stretch>
        </p:blipFill>
        <p:spPr>
          <a:xfrm>
            <a:off x="9013190" y="1621790"/>
            <a:ext cx="3013075" cy="4157345"/>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PP_MARK_KEY" val="c948fc78-bd06-48cd-9a0e-f2a0bda45ec1"/>
  <p:tag name="COMMONDATA" val="eyJoZGlkIjoiNmZhZTliOGIyMGQxMzcyYzdhYjlkMjc0M2Q4OWE4MDIifQ=="/>
  <p:tag name="commondata" val="eyJoZGlkIjoiODVlZWM4NmMzZDNkY2Y5MTIyZDI2YmNjMDg2MmRkODQifQ=="/>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56BEEC"/>
      </a:accent1>
      <a:accent2>
        <a:srgbClr val="31A8DF"/>
      </a:accent2>
      <a:accent3>
        <a:srgbClr val="238ACB"/>
      </a:accent3>
      <a:accent4>
        <a:srgbClr val="1A6798"/>
      </a:accent4>
      <a:accent5>
        <a:srgbClr val="189ED9"/>
      </a:accent5>
      <a:accent6>
        <a:srgbClr val="189ED9"/>
      </a:accent6>
      <a:hlink>
        <a:srgbClr val="56BEEC"/>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56BEEC"/>
    </a:accent1>
    <a:accent2>
      <a:srgbClr val="31A8DF"/>
    </a:accent2>
    <a:accent3>
      <a:srgbClr val="238ACB"/>
    </a:accent3>
    <a:accent4>
      <a:srgbClr val="1A6798"/>
    </a:accent4>
    <a:accent5>
      <a:srgbClr val="189ED9"/>
    </a:accent5>
    <a:accent6>
      <a:srgbClr val="189ED9"/>
    </a:accent6>
    <a:hlink>
      <a:srgbClr val="56BEE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18899</Words>
  <Application>WPS 演示</Application>
  <PresentationFormat>自定义</PresentationFormat>
  <Paragraphs>474</Paragraphs>
  <Slides>31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31</vt:i4>
      </vt:variant>
    </vt:vector>
  </HeadingPairs>
  <TitlesOfParts>
    <vt:vector size="42" baseType="lpstr">
      <vt:lpstr>Arial</vt:lpstr>
      <vt:lpstr>宋体</vt:lpstr>
      <vt:lpstr>Wingdings</vt:lpstr>
      <vt:lpstr>思源黑体 CN Bold</vt:lpstr>
      <vt:lpstr>黑体</vt:lpstr>
      <vt:lpstr>Arial Narrow</vt:lpstr>
      <vt:lpstr>思源黑体 CN Light</vt:lpstr>
      <vt:lpstr>Times New Roman</vt:lpstr>
      <vt:lpstr>微软雅黑</vt:lpstr>
      <vt:lpstr>Arial Unicode MS</vt:lpstr>
      <vt:lpstr>Office 主题​​</vt:lpstr>
      <vt:lpstr>PowerPoint 演示文稿</vt:lpstr>
      <vt:lpstr>                        Series 1: Single-wire pay-off machine</vt:lpstr>
      <vt:lpstr>  Series 2: Single-line + One-set-reel pay-off machine</vt:lpstr>
      <vt:lpstr>  Series 3: Horizontal and Vertical pay-off machine</vt:lpstr>
      <vt:lpstr>                   Series 4: Wire Pay off Machine</vt:lpstr>
      <vt:lpstr>                   Series 5: Pipe Pay off Machine</vt:lpstr>
      <vt:lpstr>               Series 6: Dual-Motor </vt:lpstr>
      <vt:lpstr>  Series 7: Double-Wire Pay off Machine</vt:lpstr>
      <vt:lpstr>                   Series 8: Four-wire pay-off machine</vt:lpstr>
      <vt:lpstr>                   Series 9: Five-axis </vt:lpstr>
      <vt:lpstr>                   Series 10: Six-axis </vt:lpstr>
      <vt:lpstr>Series 11: Vertical Continuously Variable Speed ​​Cable Paying Machine</vt:lpstr>
      <vt:lpstr>Series 12: Vertical Continuously Variable Transmission</vt:lpstr>
      <vt:lpstr> Series 13: Dual-wire Continuously Variable Transmission</vt:lpstr>
      <vt:lpstr> Series 14: Horizontal Continuously Variable Transmission</vt:lpstr>
      <vt:lpstr>PowerPoint 演示文稿</vt:lpstr>
      <vt:lpstr>                   Series 15: Intelligent Dual-Purpose Fine </vt:lpstr>
      <vt:lpstr>PowerPoint 演示文稿</vt:lpstr>
      <vt:lpstr>Series 17: New Energy Intelligent Resistance-Free </vt:lpstr>
      <vt:lpstr>Series 18: Intelligent Load-Bearing Continuously Variable Transmission</vt:lpstr>
      <vt:lpstr>Series 19: Lightweight Ground-Mounted Cable Laying Machine</vt:lpstr>
      <vt:lpstr> Series 20: Heavy-duty ground-supported</vt:lpstr>
      <vt:lpstr>                   Series 21: New Energy Lifting Heavy-Duty</vt:lpstr>
      <vt:lpstr>PowerPoint 演示文稿</vt:lpstr>
      <vt:lpstr>PowerPoint 演示文稿</vt:lpstr>
      <vt:lpstr>PowerPoint 演示文稿</vt:lpstr>
      <vt:lpstr>           Series 24: Electric Pay-off Reel</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dc:title>
  <dc:creator>他</dc:creator>
  <cp:lastModifiedBy>启庞梦梦  13472640466</cp:lastModifiedBy>
  <cp:revision>232</cp:revision>
  <dcterms:created xsi:type="dcterms:W3CDTF">2017-07-01T02:17:00Z</dcterms:created>
  <dcterms:modified xsi:type="dcterms:W3CDTF">2025-12-05T07:03:45Z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2052-12.1.0.22525</vt:lpwstr>
  </property>
  <property fmtid="{D5CDD505-2E9C-101B-9397-08002B2CF9AE}" pid="3" name="ICV">
    <vt:lpwstr>0D4B217AE5AD499DA9DF346C6A811293_13</vt:lpwstr>
  </property>
</Properties>
</file>